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4" r:id="rId2"/>
    <p:sldId id="306" r:id="rId3"/>
    <p:sldId id="292" r:id="rId4"/>
    <p:sldId id="272" r:id="rId5"/>
    <p:sldId id="275" r:id="rId6"/>
    <p:sldId id="276" r:id="rId7"/>
    <p:sldId id="277" r:id="rId8"/>
    <p:sldId id="297" r:id="rId9"/>
    <p:sldId id="274" r:id="rId10"/>
    <p:sldId id="304" r:id="rId11"/>
    <p:sldId id="303" r:id="rId12"/>
    <p:sldId id="278" r:id="rId13"/>
    <p:sldId id="301" r:id="rId14"/>
    <p:sldId id="305" r:id="rId15"/>
    <p:sldId id="296" r:id="rId16"/>
    <p:sldId id="302" r:id="rId17"/>
    <p:sldId id="298" r:id="rId18"/>
    <p:sldId id="294" r:id="rId19"/>
    <p:sldId id="295" r:id="rId20"/>
    <p:sldId id="300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1F5"/>
    <a:srgbClr val="00786A"/>
    <a:srgbClr val="3E9288"/>
    <a:srgbClr val="ED6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327"/>
  </p:normalViewPr>
  <p:slideViewPr>
    <p:cSldViewPr snapToGrid="0">
      <p:cViewPr varScale="1">
        <p:scale>
          <a:sx n="118" d="100"/>
          <a:sy n="118" d="100"/>
        </p:scale>
        <p:origin x="114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4240" y="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DFBA1-F61E-4F74-B18B-E26027D18E11}" type="datetimeFigureOut">
              <a:rPr lang="nl-NL" smtClean="0"/>
              <a:t>7-5-2024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3D32-2E8F-4A4D-BEEB-6825FD79A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1630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A37CA-8728-224B-B918-E7EE40BD141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10E06-EF7D-564E-926C-51CD4C5E4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0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10E06-EF7D-564E-926C-51CD4C5E45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7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4"/>
          <p:cNvSpPr/>
          <p:nvPr userDrawn="1"/>
        </p:nvSpPr>
        <p:spPr>
          <a:xfrm>
            <a:off x="0" y="986372"/>
            <a:ext cx="12192000" cy="5002732"/>
          </a:xfrm>
          <a:prstGeom prst="rect">
            <a:avLst/>
          </a:prstGeom>
          <a:solidFill>
            <a:srgbClr val="00786A"/>
          </a:solidFill>
          <a:ln>
            <a:noFill/>
          </a:ln>
          <a:effectLst>
            <a:innerShdw blurRad="47625" dist="76200" dir="16200000">
              <a:prstClr val="black">
                <a:alpha val="2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" y="47625"/>
            <a:ext cx="2926086" cy="9144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19" y="6089649"/>
            <a:ext cx="670561" cy="670561"/>
          </a:xfrm>
          <a:prstGeom prst="rect">
            <a:avLst/>
          </a:prstGeom>
        </p:spPr>
      </p:pic>
      <p:sp>
        <p:nvSpPr>
          <p:cNvPr id="18" name="Rechthoek 6"/>
          <p:cNvSpPr/>
          <p:nvPr userDrawn="1"/>
        </p:nvSpPr>
        <p:spPr>
          <a:xfrm>
            <a:off x="4095751" y="2495550"/>
            <a:ext cx="7124700" cy="3495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4310063" y="2723526"/>
            <a:ext cx="6672262" cy="19840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here to add a title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4310063" y="4888731"/>
            <a:ext cx="6672262" cy="3467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none" spc="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Author</a:t>
            </a:r>
            <a:r>
              <a:rPr lang="en-US" baseline="30000" dirty="0"/>
              <a:t>1</a:t>
            </a:r>
            <a:r>
              <a:rPr lang="en-US" baseline="0" dirty="0"/>
              <a:t>, Second Author</a:t>
            </a:r>
            <a:r>
              <a:rPr lang="en-US" baseline="30000" dirty="0"/>
              <a:t>2</a:t>
            </a:r>
            <a:endParaRPr lang="nl-NL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245925" y="6139759"/>
            <a:ext cx="1440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30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1884225" y="613975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31" name="Picture Placeholder 28"/>
          <p:cNvSpPr>
            <a:spLocks noGrp="1"/>
          </p:cNvSpPr>
          <p:nvPr>
            <p:ph type="pic" sz="quarter" idx="15" hasCustomPrompt="1"/>
          </p:nvPr>
        </p:nvSpPr>
        <p:spPr>
          <a:xfrm>
            <a:off x="3522525" y="613692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8FCFBF32-4FB3-5E75-15A1-7F9CC3E575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0063" y="5279584"/>
            <a:ext cx="6672262" cy="70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cap="none" spc="50" baseline="30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aseline="30000" dirty="0"/>
              <a:t>1</a:t>
            </a:r>
            <a:r>
              <a:rPr lang="en-US" baseline="0" dirty="0"/>
              <a:t>Max Planck Institute for Psycholinguistics</a:t>
            </a:r>
          </a:p>
          <a:p>
            <a:pPr lvl="0"/>
            <a:r>
              <a:rPr lang="en-US" baseline="30000" dirty="0"/>
              <a:t>2</a:t>
            </a:r>
            <a:r>
              <a:rPr lang="en-US" baseline="0" dirty="0"/>
              <a:t>Centre for Language Studies, Radboud University</a:t>
            </a:r>
          </a:p>
        </p:txBody>
      </p:sp>
    </p:spTree>
    <p:extLst>
      <p:ext uri="{BB962C8B-B14F-4D97-AF65-F5344CB8AC3E}">
        <p14:creationId xmlns:p14="http://schemas.microsoft.com/office/powerpoint/2010/main" val="100028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007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26" y="2709671"/>
            <a:ext cx="6269749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986372"/>
            <a:ext cx="12192000" cy="50027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47625" dist="76200" dir="16200000">
              <a:prstClr val="black">
                <a:alpha val="2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tIns="360000"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en-US" sz="16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background picture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6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Inside Top Shadow)</a:t>
            </a:r>
            <a:endParaRPr lang="nl-NL" sz="16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" y="47625"/>
            <a:ext cx="2926086" cy="9144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19" y="6089649"/>
            <a:ext cx="670561" cy="670561"/>
          </a:xfrm>
          <a:prstGeom prst="rect">
            <a:avLst/>
          </a:prstGeom>
        </p:spPr>
      </p:pic>
      <p:sp>
        <p:nvSpPr>
          <p:cNvPr id="18" name="Rechthoek 6"/>
          <p:cNvSpPr/>
          <p:nvPr userDrawn="1"/>
        </p:nvSpPr>
        <p:spPr>
          <a:xfrm>
            <a:off x="4095751" y="2495550"/>
            <a:ext cx="7124700" cy="349567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4310063" y="2723526"/>
            <a:ext cx="6672262" cy="15533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4310063" y="4396940"/>
            <a:ext cx="6672262" cy="3707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an optional subtitle</a:t>
            </a:r>
            <a:endParaRPr lang="nl-NL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4310063" y="5258375"/>
            <a:ext cx="6672262" cy="3467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FIRST LASTNAME</a:t>
            </a:r>
            <a:endParaRPr lang="nl-NL"/>
          </a:p>
        </p:txBody>
      </p:sp>
      <p:sp>
        <p:nvSpPr>
          <p:cNvPr id="1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245925" y="6139759"/>
            <a:ext cx="1440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20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1884225" y="613975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21" name="Picture Placeholder 28"/>
          <p:cNvSpPr>
            <a:spLocks noGrp="1"/>
          </p:cNvSpPr>
          <p:nvPr>
            <p:ph type="pic" sz="quarter" idx="15" hasCustomPrompt="1"/>
          </p:nvPr>
        </p:nvSpPr>
        <p:spPr>
          <a:xfrm>
            <a:off x="3522525" y="613692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106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4"/>
          <p:cNvSpPr/>
          <p:nvPr userDrawn="1"/>
        </p:nvSpPr>
        <p:spPr>
          <a:xfrm>
            <a:off x="0" y="986372"/>
            <a:ext cx="12192000" cy="5002732"/>
          </a:xfrm>
          <a:prstGeom prst="rect">
            <a:avLst/>
          </a:prstGeom>
          <a:solidFill>
            <a:srgbClr val="00786A"/>
          </a:solidFill>
          <a:ln>
            <a:noFill/>
          </a:ln>
          <a:effectLst>
            <a:innerShdw blurRad="47625" dist="76200" dir="16200000">
              <a:prstClr val="black">
                <a:alpha val="21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" y="47625"/>
            <a:ext cx="2926086" cy="9144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19" y="6089649"/>
            <a:ext cx="670561" cy="670561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1223963" y="2056776"/>
            <a:ext cx="6672262" cy="15533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223963" y="3730190"/>
            <a:ext cx="6672262" cy="3707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add an optional subtitle</a:t>
            </a:r>
            <a:endParaRPr lang="nl-NL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223963" y="4591625"/>
            <a:ext cx="6672262" cy="3467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FIRST LASTNAME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970565" y="2056151"/>
            <a:ext cx="2147094" cy="25354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Optional picture</a:t>
            </a:r>
            <a:endParaRPr lang="nl-NL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245925" y="6139759"/>
            <a:ext cx="1440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 hasCustomPrompt="1"/>
          </p:nvPr>
        </p:nvSpPr>
        <p:spPr>
          <a:xfrm>
            <a:off x="1884225" y="613975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16" hasCustomPrompt="1"/>
          </p:nvPr>
        </p:nvSpPr>
        <p:spPr>
          <a:xfrm>
            <a:off x="3522525" y="6136929"/>
            <a:ext cx="1440000" cy="57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Affiliation logo (optional)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389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 (optional) </a:t>
            </a:r>
            <a:r>
              <a:rPr lang="en-US" sz="1000" cap="all" baseline="0">
                <a:solidFill>
                  <a:schemeClr val="bg1"/>
                </a:solidFill>
              </a:rPr>
              <a:t>•  </a:t>
            </a:r>
            <a:r>
              <a:rPr lang="en-US"/>
              <a:t>name of presentation </a:t>
            </a:r>
            <a:r>
              <a:rPr lang="en-US" sz="1000" cap="all" baseline="0">
                <a:solidFill>
                  <a:schemeClr val="bg1"/>
                </a:solidFill>
              </a:rPr>
              <a:t>• max planck institute for psycholinguistics</a:t>
            </a:r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5518-BB12-FB4D-7EFD-D6FFD3C16205}"/>
              </a:ext>
            </a:extLst>
          </p:cNvPr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&lt;#&gt;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99598F-4E6F-C615-3FA2-204579A6CDD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tabLst/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26482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7840" y="601222"/>
            <a:ext cx="9733280" cy="1056128"/>
          </a:xfrm>
          <a:prstGeom prst="rect">
            <a:avLst/>
          </a:prstGeom>
        </p:spPr>
        <p:txBody>
          <a:bodyPr tIns="36000" bIns="36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9288"/>
              </a:buClr>
              <a:buSzTx/>
              <a:buFont typeface="System Font Regular"/>
              <a:buNone/>
              <a:tabLst/>
              <a:defRPr/>
            </a:pPr>
            <a:r>
              <a:rPr lang="en-US" dirty="0"/>
              <a:t>Title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 (optional) </a:t>
            </a:r>
            <a:r>
              <a:rPr lang="en-US" sz="1000" cap="all" baseline="0">
                <a:solidFill>
                  <a:schemeClr val="bg1"/>
                </a:solidFill>
              </a:rPr>
              <a:t>•  </a:t>
            </a:r>
            <a:r>
              <a:rPr lang="en-US"/>
              <a:t>name of presentation </a:t>
            </a:r>
            <a:r>
              <a:rPr lang="en-US" sz="1000" cap="all" baseline="0">
                <a:solidFill>
                  <a:schemeClr val="bg1"/>
                </a:solidFill>
              </a:rPr>
              <a:t>• max planck institute for psycholinguistics</a:t>
            </a:r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5518-BB12-FB4D-7EFD-D6FFD3C16205}"/>
              </a:ext>
            </a:extLst>
          </p:cNvPr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&lt;#&gt;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99598F-4E6F-C615-3FA2-204579A6CDD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97840" y="1765743"/>
            <a:ext cx="9733280" cy="427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14000"/>
              </a:lnSpc>
              <a:defRPr spc="50" baseline="0"/>
            </a:lvl1pPr>
            <a:lvl2pPr marL="762000" indent="-304800">
              <a:lnSpc>
                <a:spcPct val="114000"/>
              </a:lnSpc>
              <a:tabLst/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Click here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83F1E2-55DC-EC16-771C-A8C1742A359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tabLst/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001596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9FF055-E9A4-A12D-95D6-2136D9D743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7840" y="2164081"/>
            <a:ext cx="9733280" cy="3860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14000"/>
              </a:lnSpc>
              <a:defRPr spc="50" baseline="0"/>
            </a:lvl1pPr>
            <a:lvl2pPr marL="762000" indent="-304800">
              <a:lnSpc>
                <a:spcPct val="114000"/>
              </a:lnSpc>
              <a:tabLst/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Elaborate on the main message (evidence/explanation/example)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直線コネクタ 25">
            <a:extLst>
              <a:ext uri="{FF2B5EF4-FFF2-40B4-BE49-F238E27FC236}">
                <a16:creationId xmlns:a16="http://schemas.microsoft.com/office/drawing/2014/main" id="{EEDD217F-D96B-E7EA-E41A-AC62BCEC0D5B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34952C-9EE9-4CC3-3BDE-E0AF8B143918}"/>
              </a:ext>
            </a:extLst>
          </p:cNvPr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&lt;#&gt;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F7B109-5B0A-09B4-2DAF-9D0024A8CF3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tabLst/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F19DB8-44AF-33FE-F49E-BEE8B04C29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6" y="1203325"/>
            <a:ext cx="9732060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</a:p>
        </p:txBody>
      </p:sp>
    </p:spTree>
    <p:extLst>
      <p:ext uri="{BB962C8B-B14F-4D97-AF65-F5344CB8AC3E}">
        <p14:creationId xmlns:p14="http://schemas.microsoft.com/office/powerpoint/2010/main" val="75599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W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9FF055-E9A4-A12D-95D6-2136D9D743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7840" y="2164081"/>
            <a:ext cx="9733280" cy="3860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34000"/>
              </a:lnSpc>
              <a:defRPr spc="50" baseline="0"/>
            </a:lvl1pPr>
            <a:lvl2pPr marL="762000" indent="-304800">
              <a:lnSpc>
                <a:spcPct val="134000"/>
              </a:lnSpc>
              <a:tabLst/>
              <a:defRPr sz="1800" spc="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4000"/>
              </a:lnSpc>
              <a:defRPr spc="50" baseline="0"/>
            </a:lvl3pPr>
            <a:lvl4pPr>
              <a:lnSpc>
                <a:spcPct val="134000"/>
              </a:lnSpc>
              <a:defRPr spc="50" baseline="0"/>
            </a:lvl4pPr>
            <a:lvl5pPr>
              <a:lnSpc>
                <a:spcPct val="134000"/>
              </a:lnSpc>
              <a:defRPr spc="50" baseline="0"/>
            </a:lvl5pPr>
          </a:lstStyle>
          <a:p>
            <a:pPr lvl="0"/>
            <a:r>
              <a:rPr lang="en-US" dirty="0"/>
              <a:t>Elaborate on the main message (evidence/explanation/example)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直線コネクタ 25">
            <a:extLst>
              <a:ext uri="{FF2B5EF4-FFF2-40B4-BE49-F238E27FC236}">
                <a16:creationId xmlns:a16="http://schemas.microsoft.com/office/drawing/2014/main" id="{EEDD217F-D96B-E7EA-E41A-AC62BCEC0D5B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34952C-9EE9-4CC3-3BDE-E0AF8B143918}"/>
              </a:ext>
            </a:extLst>
          </p:cNvPr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&lt;#&gt;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F7B109-5B0A-09B4-2DAF-9D0024A8CF3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tabLst/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F19DB8-44AF-33FE-F49E-BEE8B04C29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6" y="1203325"/>
            <a:ext cx="9732060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</a:p>
        </p:txBody>
      </p:sp>
    </p:spTree>
    <p:extLst>
      <p:ext uri="{BB962C8B-B14F-4D97-AF65-F5344CB8AC3E}">
        <p14:creationId xmlns:p14="http://schemas.microsoft.com/office/powerpoint/2010/main" val="451348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2 Sec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cxnSp>
        <p:nvCxnSpPr>
          <p:cNvPr id="3" name="直線コネクタ 25">
            <a:extLst>
              <a:ext uri="{FF2B5EF4-FFF2-40B4-BE49-F238E27FC236}">
                <a16:creationId xmlns:a16="http://schemas.microsoft.com/office/drawing/2014/main" id="{EEDD217F-D96B-E7EA-E41A-AC62BCEC0D5B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34952C-9EE9-4CC3-3BDE-E0AF8B143918}"/>
              </a:ext>
            </a:extLst>
          </p:cNvPr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&lt;#&gt;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646C759-6D9A-8B62-D4F4-B4FBCCC4E5F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1544" y="2210265"/>
            <a:ext cx="4994910" cy="377689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tabLst/>
              <a:defRPr sz="2000"/>
            </a:lvl1pPr>
            <a:lvl2pPr marL="669925" indent="-355600">
              <a:tabLst/>
              <a:defRPr sz="1800"/>
            </a:lvl2pPr>
            <a:lvl3pPr marL="933450" indent="-254000">
              <a:tabLst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7ABBEC3-D6F1-5DC7-7C86-4679301FA90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18159" y="2211611"/>
            <a:ext cx="3691077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1</a:t>
            </a:r>
          </a:p>
        </p:txBody>
      </p:sp>
      <p:sp>
        <p:nvSpPr>
          <p:cNvPr id="25" name="Content Placeholder 23">
            <a:extLst>
              <a:ext uri="{FF2B5EF4-FFF2-40B4-BE49-F238E27FC236}">
                <a16:creationId xmlns:a16="http://schemas.microsoft.com/office/drawing/2014/main" id="{684EA5F2-8192-E49A-63A4-4BCE928D01F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97839" y="2487278"/>
            <a:ext cx="3691077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Content Placeholder 21">
            <a:extLst>
              <a:ext uri="{FF2B5EF4-FFF2-40B4-BE49-F238E27FC236}">
                <a16:creationId xmlns:a16="http://schemas.microsoft.com/office/drawing/2014/main" id="{45430741-4B4C-9161-994C-4D67978427C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642610" y="2197187"/>
            <a:ext cx="4994910" cy="377689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tabLst/>
              <a:defRPr sz="2000"/>
            </a:lvl1pPr>
            <a:lvl2pPr marL="669925" indent="-355600">
              <a:tabLst/>
              <a:defRPr sz="1800"/>
            </a:lvl2pPr>
            <a:lvl3pPr marL="933450" indent="-254000">
              <a:tabLst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23">
            <a:extLst>
              <a:ext uri="{FF2B5EF4-FFF2-40B4-BE49-F238E27FC236}">
                <a16:creationId xmlns:a16="http://schemas.microsoft.com/office/drawing/2014/main" id="{ECF6E098-6672-8209-16A6-26E526846B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679225" y="2198533"/>
            <a:ext cx="3691077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2</a:t>
            </a:r>
          </a:p>
        </p:txBody>
      </p:sp>
      <p:sp>
        <p:nvSpPr>
          <p:cNvPr id="28" name="Content Placeholder 23">
            <a:extLst>
              <a:ext uri="{FF2B5EF4-FFF2-40B4-BE49-F238E27FC236}">
                <a16:creationId xmlns:a16="http://schemas.microsoft.com/office/drawing/2014/main" id="{E1632327-5578-81C9-B00C-04DC8ECD19C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658905" y="2474200"/>
            <a:ext cx="3691077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BAE215-8FBD-7602-C2B9-66360D6297D2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tabLst/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1D3FE02-06D5-008A-A2AD-A49BDF633F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475" y="1203325"/>
            <a:ext cx="10120313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</a:p>
        </p:txBody>
      </p:sp>
    </p:spTree>
    <p:extLst>
      <p:ext uri="{BB962C8B-B14F-4D97-AF65-F5344CB8AC3E}">
        <p14:creationId xmlns:p14="http://schemas.microsoft.com/office/powerpoint/2010/main" val="168005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3 Sec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06" y="6117080"/>
            <a:ext cx="938786" cy="6156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3840" y="552047"/>
            <a:ext cx="10375582" cy="474113"/>
          </a:xfrm>
          <a:prstGeom prst="rect">
            <a:avLst/>
          </a:prstGeom>
        </p:spPr>
        <p:txBody>
          <a:bodyPr tIns="36000" bIns="3600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spc="50" baseline="0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(e.g., Experiment 1: Methodology)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313200"/>
          </a:xfrm>
          <a:prstGeom prst="rect">
            <a:avLst/>
          </a:prstGeom>
          <a:solidFill>
            <a:schemeClr val="accent2"/>
          </a:solidFill>
          <a:effectLst>
            <a:outerShdw blurRad="47625" dist="76200" dir="5400000" algn="t" rotWithShape="0">
              <a:prstClr val="black">
                <a:alpha val="21000"/>
              </a:prstClr>
            </a:outerShdw>
          </a:effectLst>
        </p:spPr>
        <p:txBody>
          <a:bodyPr lIns="0" tIns="0" rIns="108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(optional) </a:t>
            </a:r>
            <a:r>
              <a:rPr lang="en-US" sz="1000" cap="all" baseline="0" dirty="0">
                <a:solidFill>
                  <a:schemeClr val="bg1"/>
                </a:solidFill>
              </a:rPr>
              <a:t>•  </a:t>
            </a:r>
            <a:r>
              <a:rPr lang="en-US" dirty="0"/>
              <a:t>name of presentation </a:t>
            </a:r>
            <a:r>
              <a:rPr lang="en-US" sz="1000" cap="all" baseline="0" dirty="0">
                <a:solidFill>
                  <a:schemeClr val="bg1"/>
                </a:solidFill>
              </a:rPr>
              <a:t>• max </a:t>
            </a:r>
            <a:r>
              <a:rPr lang="en-US" sz="1000" cap="all" baseline="0" dirty="0" err="1">
                <a:solidFill>
                  <a:schemeClr val="bg1"/>
                </a:solidFill>
              </a:rPr>
              <a:t>planck</a:t>
            </a:r>
            <a:r>
              <a:rPr lang="en-US" sz="1000" cap="all" baseline="0" dirty="0">
                <a:solidFill>
                  <a:schemeClr val="bg1"/>
                </a:solidFill>
              </a:rPr>
              <a:t> institute for psycholinguistics</a:t>
            </a:r>
            <a:endParaRPr lang="nl-NL" dirty="0"/>
          </a:p>
        </p:txBody>
      </p:sp>
      <p:cxnSp>
        <p:nvCxnSpPr>
          <p:cNvPr id="3" name="直線コネクタ 25">
            <a:extLst>
              <a:ext uri="{FF2B5EF4-FFF2-40B4-BE49-F238E27FC236}">
                <a16:creationId xmlns:a16="http://schemas.microsoft.com/office/drawing/2014/main" id="{EEDD217F-D96B-E7EA-E41A-AC62BCEC0D5B}"/>
              </a:ext>
            </a:extLst>
          </p:cNvPr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34952C-9EE9-4CC3-3BDE-E0AF8B143918}"/>
              </a:ext>
            </a:extLst>
          </p:cNvPr>
          <p:cNvSpPr txBox="1"/>
          <p:nvPr userDrawn="1"/>
        </p:nvSpPr>
        <p:spPr bwMode="auto">
          <a:xfrm>
            <a:off x="11328400" y="613007"/>
            <a:ext cx="751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&lt;#&gt;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646C759-6D9A-8B62-D4F4-B4FBCCC4E5F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1545" y="2210265"/>
            <a:ext cx="3314700" cy="384801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tabLst/>
              <a:defRPr sz="2000"/>
            </a:lvl1pPr>
            <a:lvl2pPr marL="669925" indent="-355600">
              <a:tabLst/>
              <a:defRPr sz="1800"/>
            </a:lvl2pPr>
            <a:lvl3pPr marL="933450" indent="-254000">
              <a:tabLst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7ABBEC3-D6F1-5DC7-7C86-4679301FA90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18160" y="2211611"/>
            <a:ext cx="3218078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1</a:t>
            </a:r>
          </a:p>
        </p:txBody>
      </p:sp>
      <p:sp>
        <p:nvSpPr>
          <p:cNvPr id="25" name="Content Placeholder 23">
            <a:extLst>
              <a:ext uri="{FF2B5EF4-FFF2-40B4-BE49-F238E27FC236}">
                <a16:creationId xmlns:a16="http://schemas.microsoft.com/office/drawing/2014/main" id="{684EA5F2-8192-E49A-63A4-4BCE928D01F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97840" y="2487278"/>
            <a:ext cx="3218078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Content Placeholder 21">
            <a:extLst>
              <a:ext uri="{FF2B5EF4-FFF2-40B4-BE49-F238E27FC236}">
                <a16:creationId xmlns:a16="http://schemas.microsoft.com/office/drawing/2014/main" id="{45430741-4B4C-9161-994C-4D67978427C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966211" y="2197187"/>
            <a:ext cx="3314700" cy="384801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tabLst/>
              <a:defRPr sz="2000"/>
            </a:lvl1pPr>
            <a:lvl2pPr marL="669925" indent="-355600">
              <a:tabLst/>
              <a:defRPr sz="1800"/>
            </a:lvl2pPr>
            <a:lvl3pPr marL="933450" indent="-254000">
              <a:tabLst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23">
            <a:extLst>
              <a:ext uri="{FF2B5EF4-FFF2-40B4-BE49-F238E27FC236}">
                <a16:creationId xmlns:a16="http://schemas.microsoft.com/office/drawing/2014/main" id="{ECF6E098-6672-8209-16A6-26E526846B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02826" y="2198533"/>
            <a:ext cx="3218078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2</a:t>
            </a:r>
          </a:p>
        </p:txBody>
      </p:sp>
      <p:sp>
        <p:nvSpPr>
          <p:cNvPr id="28" name="Content Placeholder 23">
            <a:extLst>
              <a:ext uri="{FF2B5EF4-FFF2-40B4-BE49-F238E27FC236}">
                <a16:creationId xmlns:a16="http://schemas.microsoft.com/office/drawing/2014/main" id="{E1632327-5578-81C9-B00C-04DC8ECD19C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982506" y="2474200"/>
            <a:ext cx="3218078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Content Placeholder 21">
            <a:extLst>
              <a:ext uri="{FF2B5EF4-FFF2-40B4-BE49-F238E27FC236}">
                <a16:creationId xmlns:a16="http://schemas.microsoft.com/office/drawing/2014/main" id="{DCEC71FC-5B4D-0097-9A51-27E55A4C6F1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450877" y="2197187"/>
            <a:ext cx="3314700" cy="3848014"/>
          </a:xfrm>
          <a:ln w="19050">
            <a:solidFill>
              <a:srgbClr val="3E9288"/>
            </a:solidFill>
          </a:ln>
        </p:spPr>
        <p:txBody>
          <a:bodyPr/>
          <a:lstStyle>
            <a:lvl1pPr marL="314325" indent="-314325">
              <a:lnSpc>
                <a:spcPct val="150000"/>
              </a:lnSpc>
              <a:spcBef>
                <a:spcPts val="0"/>
              </a:spcBef>
              <a:tabLst/>
              <a:defRPr sz="2000"/>
            </a:lvl1pPr>
            <a:lvl2pPr marL="669925" indent="-355600">
              <a:tabLst/>
              <a:defRPr sz="1800"/>
            </a:lvl2pPr>
            <a:lvl3pPr marL="933450" indent="-254000">
              <a:tabLst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23">
            <a:extLst>
              <a:ext uri="{FF2B5EF4-FFF2-40B4-BE49-F238E27FC236}">
                <a16:creationId xmlns:a16="http://schemas.microsoft.com/office/drawing/2014/main" id="{92CE6745-22ED-4815-20D2-ABE89CEEB3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7487492" y="2198533"/>
            <a:ext cx="3218078" cy="304800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Card 3</a:t>
            </a:r>
          </a:p>
        </p:txBody>
      </p:sp>
      <p:sp>
        <p:nvSpPr>
          <p:cNvPr id="31" name="Content Placeholder 23">
            <a:extLst>
              <a:ext uri="{FF2B5EF4-FFF2-40B4-BE49-F238E27FC236}">
                <a16:creationId xmlns:a16="http://schemas.microsoft.com/office/drawing/2014/main" id="{898B047B-3DA5-6F36-D207-E7325BF077B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7467172" y="2474200"/>
            <a:ext cx="3218078" cy="494858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rgbClr val="0078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23340-D4E7-887B-95C2-2BFEEDD6F68B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497840" y="6161659"/>
            <a:ext cx="10121582" cy="391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14000"/>
              </a:lnSpc>
              <a:buNone/>
              <a:defRPr sz="1400" spc="50" baseline="0">
                <a:solidFill>
                  <a:schemeClr val="bg1">
                    <a:lumMod val="50000"/>
                  </a:schemeClr>
                </a:solidFill>
              </a:defRPr>
            </a:lvl1pPr>
            <a:lvl2pPr marL="762000" indent="-304800">
              <a:lnSpc>
                <a:spcPct val="114000"/>
              </a:lnSpc>
              <a:tabLst/>
              <a:defRPr spc="50" baseline="0"/>
            </a:lvl2pPr>
            <a:lvl3pPr>
              <a:lnSpc>
                <a:spcPct val="114000"/>
              </a:lnSpc>
              <a:defRPr spc="50" baseline="0"/>
            </a:lvl3pPr>
            <a:lvl4pPr>
              <a:lnSpc>
                <a:spcPct val="114000"/>
              </a:lnSpc>
              <a:defRPr spc="50" baseline="0"/>
            </a:lvl4pPr>
            <a:lvl5pPr>
              <a:lnSpc>
                <a:spcPct val="114000"/>
              </a:lnSpc>
              <a:defRPr spc="50" baseline="0"/>
            </a:lvl5pPr>
          </a:lstStyle>
          <a:p>
            <a:pPr lvl="0"/>
            <a:r>
              <a:rPr lang="en-US" dirty="0"/>
              <a:t>Citation goes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948A1216-8A63-4835-07B6-95EA82779F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8475" y="1203325"/>
            <a:ext cx="10120313" cy="8191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Main message</a:t>
            </a:r>
          </a:p>
        </p:txBody>
      </p:sp>
    </p:spTree>
    <p:extLst>
      <p:ext uri="{BB962C8B-B14F-4D97-AF65-F5344CB8AC3E}">
        <p14:creationId xmlns:p14="http://schemas.microsoft.com/office/powerpoint/2010/main" val="389536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BC127D-4083-4A90-56F7-63273E2DC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90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2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2" r:id="rId5"/>
    <p:sldLayoutId id="2147483654" r:id="rId6"/>
    <p:sldLayoutId id="2147483658" r:id="rId7"/>
    <p:sldLayoutId id="2147483655" r:id="rId8"/>
    <p:sldLayoutId id="2147483656" r:id="rId9"/>
    <p:sldLayoutId id="214748365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0" indent="-406400" algn="l" defTabSz="914400" rtl="0" eaLnBrk="1" latinLnBrk="0" hangingPunct="1">
        <a:lnSpc>
          <a:spcPct val="114000"/>
        </a:lnSpc>
        <a:spcBef>
          <a:spcPts val="0"/>
        </a:spcBef>
        <a:buClr>
          <a:srgbClr val="3E9288"/>
        </a:buClr>
        <a:buFont typeface="System Font Regular"/>
        <a:buChar char="●"/>
        <a:tabLst/>
        <a:defRPr sz="20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6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4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2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0"/>
        </a:spcBef>
        <a:buClr>
          <a:schemeClr val="bg1">
            <a:lumMod val="50000"/>
          </a:schemeClr>
        </a:buClr>
        <a:buFont typeface="System Font Regular"/>
        <a:buChar char="●"/>
        <a:defRPr sz="1100" kern="1200" spc="5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ShoAkamine/whisper_worksho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653/v1/2023.sigdial-1.45" TargetMode="External"/><Relationship Id="rId2" Type="http://schemas.openxmlformats.org/officeDocument/2006/relationships/hyperlink" Target="https://doi.org/10.21437/Interspeech.2023-78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i.org/10.48550/arXiv.2212.04356" TargetMode="External"/><Relationship Id="rId4" Type="http://schemas.openxmlformats.org/officeDocument/2006/relationships/hyperlink" Target="https://aclanthology.org/2022.konvens-1.16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65056-FC52-6B7B-D61B-56FE31DD7D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0063" y="2723525"/>
            <a:ext cx="6672262" cy="2165547"/>
          </a:xfrm>
        </p:spPr>
        <p:txBody>
          <a:bodyPr>
            <a:normAutofit/>
          </a:bodyPr>
          <a:lstStyle/>
          <a:p>
            <a:r>
              <a:rPr lang="en-US" dirty="0"/>
              <a:t>Using Whisper for automatic speech transcription</a:t>
            </a:r>
            <a:br>
              <a:rPr lang="en-US" dirty="0"/>
            </a:br>
            <a:endParaRPr lang="en-US" sz="1600" dirty="0"/>
          </a:p>
          <a:p>
            <a:br>
              <a:rPr lang="en-US" sz="1600" b="0" dirty="0"/>
            </a:br>
            <a:r>
              <a:rPr lang="en-US" sz="1600" b="0" dirty="0"/>
              <a:t>IMPRS Conference 2024 – June 6 &amp; 7, 2024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ADD33-5D6E-E1A4-7AA6-F9FDA6ADB2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0062" y="4889073"/>
            <a:ext cx="6878495" cy="346749"/>
          </a:xfrm>
        </p:spPr>
        <p:txBody>
          <a:bodyPr>
            <a:noAutofit/>
          </a:bodyPr>
          <a:lstStyle/>
          <a:p>
            <a:r>
              <a:rPr lang="en-US" sz="1600" dirty="0"/>
              <a:t>Sho Akamine, Christina Papoutsi, Franziska Schulz</a:t>
            </a:r>
          </a:p>
        </p:txBody>
      </p:sp>
      <p:pic>
        <p:nvPicPr>
          <p:cNvPr id="9" name="Picture Placeholder 8" descr="Logo&#10;&#10;Description automatically generated">
            <a:extLst>
              <a:ext uri="{FF2B5EF4-FFF2-40B4-BE49-F238E27FC236}">
                <a16:creationId xmlns:a16="http://schemas.microsoft.com/office/drawing/2014/main" id="{52647A4C-684C-EA87-6C38-13F04753BA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5" r="85"/>
          <a:stretch>
            <a:fillRect/>
          </a:stretch>
        </p:blipFill>
        <p:spPr/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744E9A1-2189-E52D-04FA-B85626B5F4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ED07F30-AEC5-C352-085F-44DDE7604B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2C680C-445C-9D12-E26C-2F0CB2EA5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aseline="0" dirty="0"/>
              <a:t>Max Planck Institute for Psycholinguistics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981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4C1AA-85E5-4F71-B058-BA9F697DEC7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E75A1B-58F2-49FC-8CEE-9037C50463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0115" y="3100345"/>
            <a:ext cx="9732060" cy="819150"/>
          </a:xfrm>
        </p:spPr>
        <p:txBody>
          <a:bodyPr/>
          <a:lstStyle/>
          <a:p>
            <a:r>
              <a:rPr lang="en-GB" dirty="0"/>
              <a:t>Whisper(X) can speed up the speech transcription for free!!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7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DDF1EE-0A4F-40D8-C4C8-8BD392F420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Overview of the pipeline</a:t>
            </a:r>
          </a:p>
        </p:txBody>
      </p:sp>
    </p:spTree>
    <p:extLst>
      <p:ext uri="{BB962C8B-B14F-4D97-AF65-F5344CB8AC3E}">
        <p14:creationId xmlns:p14="http://schemas.microsoft.com/office/powerpoint/2010/main" val="1989023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General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17" descr="Document with solid fill">
            <a:extLst>
              <a:ext uri="{FF2B5EF4-FFF2-40B4-BE49-F238E27FC236}">
                <a16:creationId xmlns:a16="http://schemas.microsoft.com/office/drawing/2014/main" id="{EAD6253E-C026-49C3-9A43-6201A2AC2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5525" y="3097242"/>
            <a:ext cx="1166504" cy="11665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A823A0-7037-4EFA-A56F-291BC96E8918}"/>
              </a:ext>
            </a:extLst>
          </p:cNvPr>
          <p:cNvGrpSpPr/>
          <p:nvPr/>
        </p:nvGrpSpPr>
        <p:grpSpPr>
          <a:xfrm>
            <a:off x="1213529" y="3142526"/>
            <a:ext cx="839756" cy="1075937"/>
            <a:chOff x="2079214" y="3006317"/>
            <a:chExt cx="839756" cy="1075937"/>
          </a:xfrm>
        </p:grpSpPr>
        <p:grpSp>
          <p:nvGrpSpPr>
            <p:cNvPr id="9" name="Graphic 18" descr="Voice">
              <a:extLst>
                <a:ext uri="{FF2B5EF4-FFF2-40B4-BE49-F238E27FC236}">
                  <a16:creationId xmlns:a16="http://schemas.microsoft.com/office/drawing/2014/main" id="{AF5FC6ED-A362-462D-A97B-F65A126076F8}"/>
                </a:ext>
              </a:extLst>
            </p:cNvPr>
            <p:cNvGrpSpPr/>
            <p:nvPr/>
          </p:nvGrpSpPr>
          <p:grpSpPr>
            <a:xfrm>
              <a:off x="2187959" y="3285737"/>
              <a:ext cx="635237" cy="635237"/>
              <a:chOff x="2187959" y="3285737"/>
              <a:chExt cx="635237" cy="635237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67977FB-F398-4CF2-810D-B1FB42F2DDAF}"/>
                  </a:ext>
                </a:extLst>
              </p:cNvPr>
              <p:cNvSpPr/>
              <p:nvPr/>
            </p:nvSpPr>
            <p:spPr>
              <a:xfrm>
                <a:off x="2746997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7043D2D-81E0-453F-9BFD-0F772C3A7F92}"/>
                  </a:ext>
                </a:extLst>
              </p:cNvPr>
              <p:cNvSpPr/>
              <p:nvPr/>
            </p:nvSpPr>
            <p:spPr>
              <a:xfrm>
                <a:off x="2614655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A56B5EF-DACE-4FB9-A157-0FF66474ED21}"/>
                  </a:ext>
                </a:extLst>
              </p:cNvPr>
              <p:cNvSpPr/>
              <p:nvPr/>
            </p:nvSpPr>
            <p:spPr>
              <a:xfrm>
                <a:off x="2217632" y="3568843"/>
                <a:ext cx="46319" cy="66171"/>
              </a:xfrm>
              <a:custGeom>
                <a:avLst/>
                <a:gdLst>
                  <a:gd name="connsiteX0" fmla="*/ 3412 w 46319"/>
                  <a:gd name="connsiteY0" fmla="*/ 3412 h 66170"/>
                  <a:gd name="connsiteX1" fmla="*/ 43114 w 46319"/>
                  <a:gd name="connsiteY1" fmla="*/ 3412 h 66170"/>
                  <a:gd name="connsiteX2" fmla="*/ 43114 w 46319"/>
                  <a:gd name="connsiteY2" fmla="*/ 64950 h 66170"/>
                  <a:gd name="connsiteX3" fmla="*/ 3412 w 46319"/>
                  <a:gd name="connsiteY3" fmla="*/ 64950 h 6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66170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64950"/>
                    </a:lnTo>
                    <a:lnTo>
                      <a:pt x="3412" y="64950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5768EA-EA51-479C-88A6-C4D3DCF2D949}"/>
                  </a:ext>
                </a:extLst>
              </p:cNvPr>
              <p:cNvSpPr/>
              <p:nvPr/>
            </p:nvSpPr>
            <p:spPr>
              <a:xfrm>
                <a:off x="2680826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8824F6-57C2-4562-BB7A-61FDDC265370}"/>
                  </a:ext>
                </a:extLst>
              </p:cNvPr>
              <p:cNvSpPr/>
              <p:nvPr/>
            </p:nvSpPr>
            <p:spPr>
              <a:xfrm>
                <a:off x="2548485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BF0D355-A626-4F20-B6C2-689112AF763C}"/>
                  </a:ext>
                </a:extLst>
              </p:cNvPr>
              <p:cNvSpPr/>
              <p:nvPr/>
            </p:nvSpPr>
            <p:spPr>
              <a:xfrm>
                <a:off x="2283803" y="3538405"/>
                <a:ext cx="46319" cy="125724"/>
              </a:xfrm>
              <a:custGeom>
                <a:avLst/>
                <a:gdLst>
                  <a:gd name="connsiteX0" fmla="*/ 3412 w 46319"/>
                  <a:gd name="connsiteY0" fmla="*/ 3412 h 125723"/>
                  <a:gd name="connsiteX1" fmla="*/ 43114 w 46319"/>
                  <a:gd name="connsiteY1" fmla="*/ 3412 h 125723"/>
                  <a:gd name="connsiteX2" fmla="*/ 43114 w 46319"/>
                  <a:gd name="connsiteY2" fmla="*/ 127151 h 125723"/>
                  <a:gd name="connsiteX3" fmla="*/ 3412 w 46319"/>
                  <a:gd name="connsiteY3" fmla="*/ 127151 h 12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25723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27151"/>
                    </a:lnTo>
                    <a:lnTo>
                      <a:pt x="3412" y="127151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5C7ED17-1EDD-4245-BC72-E4DABB56DDB0}"/>
                  </a:ext>
                </a:extLst>
              </p:cNvPr>
              <p:cNvSpPr/>
              <p:nvPr/>
            </p:nvSpPr>
            <p:spPr>
              <a:xfrm>
                <a:off x="2482314" y="3507305"/>
                <a:ext cx="46319" cy="191895"/>
              </a:xfrm>
              <a:custGeom>
                <a:avLst/>
                <a:gdLst>
                  <a:gd name="connsiteX0" fmla="*/ 3412 w 46319"/>
                  <a:gd name="connsiteY0" fmla="*/ 3412 h 191894"/>
                  <a:gd name="connsiteX1" fmla="*/ 43114 w 46319"/>
                  <a:gd name="connsiteY1" fmla="*/ 3412 h 191894"/>
                  <a:gd name="connsiteX2" fmla="*/ 43114 w 46319"/>
                  <a:gd name="connsiteY2" fmla="*/ 188689 h 191894"/>
                  <a:gd name="connsiteX3" fmla="*/ 3412 w 46319"/>
                  <a:gd name="connsiteY3" fmla="*/ 188689 h 19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191894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188689"/>
                    </a:lnTo>
                    <a:lnTo>
                      <a:pt x="3412" y="188689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391963D-269B-4A45-A2A9-B51BDDBC2128}"/>
                  </a:ext>
                </a:extLst>
              </p:cNvPr>
              <p:cNvSpPr/>
              <p:nvPr/>
            </p:nvSpPr>
            <p:spPr>
              <a:xfrm>
                <a:off x="2349973" y="3476205"/>
                <a:ext cx="46319" cy="251448"/>
              </a:xfrm>
              <a:custGeom>
                <a:avLst/>
                <a:gdLst>
                  <a:gd name="connsiteX0" fmla="*/ 3412 w 46319"/>
                  <a:gd name="connsiteY0" fmla="*/ 3412 h 251447"/>
                  <a:gd name="connsiteX1" fmla="*/ 43114 w 46319"/>
                  <a:gd name="connsiteY1" fmla="*/ 3412 h 251447"/>
                  <a:gd name="connsiteX2" fmla="*/ 43114 w 46319"/>
                  <a:gd name="connsiteY2" fmla="*/ 250228 h 251447"/>
                  <a:gd name="connsiteX3" fmla="*/ 3412 w 46319"/>
                  <a:gd name="connsiteY3" fmla="*/ 250228 h 25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251447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250228"/>
                    </a:lnTo>
                    <a:lnTo>
                      <a:pt x="3412" y="250228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E102102-F1AA-4FF0-AC3B-D86EF08D80A2}"/>
                  </a:ext>
                </a:extLst>
              </p:cNvPr>
              <p:cNvSpPr/>
              <p:nvPr/>
            </p:nvSpPr>
            <p:spPr>
              <a:xfrm>
                <a:off x="2416144" y="3414666"/>
                <a:ext cx="46319" cy="377172"/>
              </a:xfrm>
              <a:custGeom>
                <a:avLst/>
                <a:gdLst>
                  <a:gd name="connsiteX0" fmla="*/ 3412 w 46319"/>
                  <a:gd name="connsiteY0" fmla="*/ 3412 h 377171"/>
                  <a:gd name="connsiteX1" fmla="*/ 43114 w 46319"/>
                  <a:gd name="connsiteY1" fmla="*/ 3412 h 377171"/>
                  <a:gd name="connsiteX2" fmla="*/ 43114 w 46319"/>
                  <a:gd name="connsiteY2" fmla="*/ 373967 h 377171"/>
                  <a:gd name="connsiteX3" fmla="*/ 3412 w 46319"/>
                  <a:gd name="connsiteY3" fmla="*/ 373967 h 37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319" h="377171">
                    <a:moveTo>
                      <a:pt x="3412" y="3412"/>
                    </a:moveTo>
                    <a:lnTo>
                      <a:pt x="43114" y="3412"/>
                    </a:lnTo>
                    <a:lnTo>
                      <a:pt x="43114" y="373967"/>
                    </a:lnTo>
                    <a:lnTo>
                      <a:pt x="3412" y="373967"/>
                    </a:lnTo>
                    <a:close/>
                  </a:path>
                </a:pathLst>
              </a:custGeom>
              <a:solidFill>
                <a:srgbClr val="000000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Content Placeholder 16" descr="Paper">
              <a:extLst>
                <a:ext uri="{FF2B5EF4-FFF2-40B4-BE49-F238E27FC236}">
                  <a16:creationId xmlns:a16="http://schemas.microsoft.com/office/drawing/2014/main" id="{6B36D167-8303-4D48-A2E0-6E369EDEADCF}"/>
                </a:ext>
              </a:extLst>
            </p:cNvPr>
            <p:cNvSpPr/>
            <p:nvPr/>
          </p:nvSpPr>
          <p:spPr>
            <a:xfrm>
              <a:off x="2079214" y="3006317"/>
              <a:ext cx="839756" cy="1075937"/>
            </a:xfrm>
            <a:custGeom>
              <a:avLst/>
              <a:gdLst>
                <a:gd name="connsiteX0" fmla="*/ 92258 w 839756"/>
                <a:gd name="connsiteY0" fmla="*/ 984499 h 1075937"/>
                <a:gd name="connsiteX1" fmla="*/ 92258 w 839756"/>
                <a:gd name="connsiteY1" fmla="*/ 92258 h 1075937"/>
                <a:gd name="connsiteX2" fmla="*/ 459652 w 839756"/>
                <a:gd name="connsiteY2" fmla="*/ 92258 h 1075937"/>
                <a:gd name="connsiteX3" fmla="*/ 459652 w 839756"/>
                <a:gd name="connsiteY3" fmla="*/ 367803 h 1075937"/>
                <a:gd name="connsiteX4" fmla="*/ 748318 w 839756"/>
                <a:gd name="connsiteY4" fmla="*/ 367803 h 1075937"/>
                <a:gd name="connsiteX5" fmla="*/ 748318 w 839756"/>
                <a:gd name="connsiteY5" fmla="*/ 984499 h 1075937"/>
                <a:gd name="connsiteX6" fmla="*/ 92258 w 839756"/>
                <a:gd name="connsiteY6" fmla="*/ 984499 h 1075937"/>
                <a:gd name="connsiteX7" fmla="*/ 538379 w 839756"/>
                <a:gd name="connsiteY7" fmla="*/ 125061 h 1075937"/>
                <a:gd name="connsiteX8" fmla="*/ 702394 w 839756"/>
                <a:gd name="connsiteY8" fmla="*/ 289076 h 1075937"/>
                <a:gd name="connsiteX9" fmla="*/ 538379 w 839756"/>
                <a:gd name="connsiteY9" fmla="*/ 289076 h 1075937"/>
                <a:gd name="connsiteX10" fmla="*/ 538379 w 839756"/>
                <a:gd name="connsiteY10" fmla="*/ 125061 h 1075937"/>
                <a:gd name="connsiteX11" fmla="*/ 538379 w 839756"/>
                <a:gd name="connsiteY11" fmla="*/ 13531 h 1075937"/>
                <a:gd name="connsiteX12" fmla="*/ 13531 w 839756"/>
                <a:gd name="connsiteY12" fmla="*/ 13531 h 1075937"/>
                <a:gd name="connsiteX13" fmla="*/ 13531 w 839756"/>
                <a:gd name="connsiteY13" fmla="*/ 1063226 h 1075937"/>
                <a:gd name="connsiteX14" fmla="*/ 827045 w 839756"/>
                <a:gd name="connsiteY14" fmla="*/ 1063226 h 1075937"/>
                <a:gd name="connsiteX15" fmla="*/ 827045 w 839756"/>
                <a:gd name="connsiteY15" fmla="*/ 302197 h 1075937"/>
                <a:gd name="connsiteX16" fmla="*/ 538379 w 839756"/>
                <a:gd name="connsiteY16" fmla="*/ 13531 h 107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756" h="1075937">
                  <a:moveTo>
                    <a:pt x="92258" y="984499"/>
                  </a:moveTo>
                  <a:lnTo>
                    <a:pt x="92258" y="92258"/>
                  </a:lnTo>
                  <a:lnTo>
                    <a:pt x="459652" y="92258"/>
                  </a:lnTo>
                  <a:lnTo>
                    <a:pt x="459652" y="367803"/>
                  </a:lnTo>
                  <a:lnTo>
                    <a:pt x="748318" y="367803"/>
                  </a:lnTo>
                  <a:lnTo>
                    <a:pt x="748318" y="984499"/>
                  </a:lnTo>
                  <a:lnTo>
                    <a:pt x="92258" y="984499"/>
                  </a:lnTo>
                  <a:close/>
                  <a:moveTo>
                    <a:pt x="538379" y="125061"/>
                  </a:moveTo>
                  <a:lnTo>
                    <a:pt x="702394" y="289076"/>
                  </a:lnTo>
                  <a:lnTo>
                    <a:pt x="538379" y="289076"/>
                  </a:lnTo>
                  <a:lnTo>
                    <a:pt x="538379" y="125061"/>
                  </a:lnTo>
                  <a:close/>
                  <a:moveTo>
                    <a:pt x="538379" y="13531"/>
                  </a:moveTo>
                  <a:lnTo>
                    <a:pt x="13531" y="13531"/>
                  </a:lnTo>
                  <a:lnTo>
                    <a:pt x="13531" y="1063226"/>
                  </a:lnTo>
                  <a:lnTo>
                    <a:pt x="827045" y="1063226"/>
                  </a:lnTo>
                  <a:lnTo>
                    <a:pt x="827045" y="302197"/>
                  </a:lnTo>
                  <a:lnTo>
                    <a:pt x="538379" y="13531"/>
                  </a:lnTo>
                  <a:close/>
                </a:path>
              </a:pathLst>
            </a:custGeom>
            <a:solidFill>
              <a:srgbClr val="000000"/>
            </a:solidFill>
            <a:ln w="13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684893-7BAB-4AC9-8486-B12C545D295D}"/>
              </a:ext>
            </a:extLst>
          </p:cNvPr>
          <p:cNvGrpSpPr/>
          <p:nvPr/>
        </p:nvGrpSpPr>
        <p:grpSpPr>
          <a:xfrm>
            <a:off x="3253247" y="3179244"/>
            <a:ext cx="1618158" cy="1083421"/>
            <a:chOff x="4580020" y="3243640"/>
            <a:chExt cx="1618158" cy="108342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1D77B321-B9EC-4F3F-810E-4B523114F0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72"/>
            <a:stretch/>
          </p:blipFill>
          <p:spPr bwMode="auto">
            <a:xfrm>
              <a:off x="4580020" y="3961998"/>
              <a:ext cx="383053" cy="360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DF20BA-75FE-4E8D-8311-8B51E059A68C}"/>
                </a:ext>
              </a:extLst>
            </p:cNvPr>
            <p:cNvSpPr txBox="1"/>
            <p:nvPr/>
          </p:nvSpPr>
          <p:spPr bwMode="auto">
            <a:xfrm>
              <a:off x="4931589" y="3957729"/>
              <a:ext cx="12665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eaLnBrk="1" hangingPunct="1"/>
              <a:r>
                <a:rPr lang="en-US" b="1" dirty="0" err="1">
                  <a:latin typeface="Arial" charset="0"/>
                  <a:cs typeface="Arial" charset="0"/>
                </a:rPr>
                <a:t>WhisperX</a:t>
              </a:r>
              <a:endParaRPr lang="en-US" b="1" dirty="0">
                <a:latin typeface="Arial" charset="0"/>
                <a:cs typeface="Arial" charset="0"/>
              </a:endParaRPr>
            </a:p>
          </p:txBody>
        </p:sp>
        <p:pic>
          <p:nvPicPr>
            <p:cNvPr id="23" name="Picture 4" descr="python icon - Tinkercademy">
              <a:extLst>
                <a:ext uri="{FF2B5EF4-FFF2-40B4-BE49-F238E27FC236}">
                  <a16:creationId xmlns:a16="http://schemas.microsoft.com/office/drawing/2014/main" id="{4D00E63B-1C28-405F-A26C-BE3D8A85D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076" y="3243640"/>
              <a:ext cx="700468" cy="70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6" descr="Resources – IRIS">
            <a:extLst>
              <a:ext uri="{FF2B5EF4-FFF2-40B4-BE49-F238E27FC236}">
                <a16:creationId xmlns:a16="http://schemas.microsoft.com/office/drawing/2014/main" id="{DE3A19E6-4C39-46E4-9641-F46107A2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87" y="3234670"/>
            <a:ext cx="891649" cy="8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Praat">
            <a:extLst>
              <a:ext uri="{FF2B5EF4-FFF2-40B4-BE49-F238E27FC236}">
                <a16:creationId xmlns:a16="http://schemas.microsoft.com/office/drawing/2014/main" id="{2229B94A-0832-49AD-9EE6-93355376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924" y="3217566"/>
            <a:ext cx="925856" cy="9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04BF6ED-87EF-4A40-BABE-85CAC80FD8FB}"/>
              </a:ext>
            </a:extLst>
          </p:cNvPr>
          <p:cNvSpPr txBox="1"/>
          <p:nvPr/>
        </p:nvSpPr>
        <p:spPr bwMode="auto">
          <a:xfrm>
            <a:off x="1076240" y="4287422"/>
            <a:ext cx="10924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latin typeface="Arial" charset="0"/>
                <a:cs typeface="Arial" charset="0"/>
              </a:rPr>
              <a:t>wav/mp4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82BA28-EBA6-4C7F-AAC1-8089461E0C63}"/>
              </a:ext>
            </a:extLst>
          </p:cNvPr>
          <p:cNvSpPr txBox="1"/>
          <p:nvPr/>
        </p:nvSpPr>
        <p:spPr bwMode="auto">
          <a:xfrm>
            <a:off x="5832953" y="4287422"/>
            <a:ext cx="1360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latin typeface="Arial" charset="0"/>
                <a:cs typeface="Arial" charset="0"/>
              </a:rPr>
              <a:t>txt / </a:t>
            </a:r>
            <a:r>
              <a:rPr lang="en-US" sz="1400" dirty="0" err="1">
                <a:latin typeface="Arial" charset="0"/>
                <a:cs typeface="Arial" charset="0"/>
              </a:rPr>
              <a:t>TextGrid</a:t>
            </a:r>
            <a:endParaRPr lang="en-US" sz="1400" dirty="0">
              <a:latin typeface="Arial" charset="0"/>
              <a:cs typeface="Arial" charset="0"/>
            </a:endParaRPr>
          </a:p>
        </p:txBody>
      </p:sp>
      <p:pic>
        <p:nvPicPr>
          <p:cNvPr id="28" name="Graphic 27" descr="Line arrow Straight">
            <a:extLst>
              <a:ext uri="{FF2B5EF4-FFF2-40B4-BE49-F238E27FC236}">
                <a16:creationId xmlns:a16="http://schemas.microsoft.com/office/drawing/2014/main" id="{59CA66FA-5CA5-481F-8DDE-8BCF6DBA3D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303032" y="3330260"/>
            <a:ext cx="700468" cy="700468"/>
          </a:xfrm>
          <a:prstGeom prst="rect">
            <a:avLst/>
          </a:prstGeom>
        </p:spPr>
      </p:pic>
      <p:pic>
        <p:nvPicPr>
          <p:cNvPr id="29" name="Graphic 28" descr="Line arrow Straight">
            <a:extLst>
              <a:ext uri="{FF2B5EF4-FFF2-40B4-BE49-F238E27FC236}">
                <a16:creationId xmlns:a16="http://schemas.microsoft.com/office/drawing/2014/main" id="{08CE1589-7808-4848-83B2-D3BDBECCF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975310" y="3330260"/>
            <a:ext cx="700468" cy="700468"/>
          </a:xfrm>
          <a:prstGeom prst="rect">
            <a:avLst/>
          </a:prstGeom>
        </p:spPr>
      </p:pic>
      <p:pic>
        <p:nvPicPr>
          <p:cNvPr id="30" name="Graphic 29" descr="Line arrow Straight">
            <a:extLst>
              <a:ext uri="{FF2B5EF4-FFF2-40B4-BE49-F238E27FC236}">
                <a16:creationId xmlns:a16="http://schemas.microsoft.com/office/drawing/2014/main" id="{5A62404B-C960-4870-BD92-C92A51FB83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7341776" y="3330260"/>
            <a:ext cx="700468" cy="7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3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video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alma_hayek_short">
            <a:hlinkClick r:id="" action="ppaction://media"/>
            <a:extLst>
              <a:ext uri="{FF2B5EF4-FFF2-40B4-BE49-F238E27FC236}">
                <a16:creationId xmlns:a16="http://schemas.microsoft.com/office/drawing/2014/main" id="{035AAAE8-D989-4A36-B528-E3A121983F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2011" y="1550061"/>
            <a:ext cx="8199240" cy="461159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4C1AA-85E5-4F71-B058-BA9F697DEC7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1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output (ELAN)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elan_output">
            <a:hlinkClick r:id="" action="ppaction://media"/>
            <a:extLst>
              <a:ext uri="{FF2B5EF4-FFF2-40B4-BE49-F238E27FC236}">
                <a16:creationId xmlns:a16="http://schemas.microsoft.com/office/drawing/2014/main" id="{E943E75B-E936-4DF6-9715-68D771337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884" y="1486577"/>
            <a:ext cx="8567780" cy="48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9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output (</a:t>
            </a:r>
            <a:r>
              <a:rPr lang="en-US" dirty="0" err="1"/>
              <a:t>Praat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43FA9A-D075-4FC7-AB1B-E31FCA254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578" y="1533695"/>
            <a:ext cx="7765386" cy="493947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4C1AA-85E5-4F71-B058-BA9F697DEC7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07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DDF1EE-0A4F-40D8-C4C8-8BD392F420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Hands-on session</a:t>
            </a:r>
          </a:p>
        </p:txBody>
      </p:sp>
    </p:spTree>
    <p:extLst>
      <p:ext uri="{BB962C8B-B14F-4D97-AF65-F5344CB8AC3E}">
        <p14:creationId xmlns:p14="http://schemas.microsoft.com/office/powerpoint/2010/main" val="79027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download the materials?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4C1AA-85E5-4F71-B058-BA9F697DEC7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6A95E-A0D1-4AFF-9DBA-EF992F6A1A88}"/>
              </a:ext>
            </a:extLst>
          </p:cNvPr>
          <p:cNvSpPr/>
          <p:nvPr/>
        </p:nvSpPr>
        <p:spPr>
          <a:xfrm>
            <a:off x="736375" y="1642683"/>
            <a:ext cx="6133763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B4C10B-A24F-4840-B72C-890E9F1CABF8}"/>
              </a:ext>
            </a:extLst>
          </p:cNvPr>
          <p:cNvSpPr/>
          <p:nvPr/>
        </p:nvSpPr>
        <p:spPr>
          <a:xfrm>
            <a:off x="946769" y="1804803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F5CA-E59D-44B4-B763-8EB3A8D843FE}"/>
              </a:ext>
            </a:extLst>
          </p:cNvPr>
          <p:cNvSpPr txBox="1"/>
          <p:nvPr/>
        </p:nvSpPr>
        <p:spPr bwMode="auto">
          <a:xfrm>
            <a:off x="1432291" y="1844984"/>
            <a:ext cx="6133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charset="0"/>
                <a:cs typeface="Arial" charset="0"/>
              </a:rPr>
              <a:t>Navigate to </a:t>
            </a:r>
            <a:r>
              <a:rPr lang="en-US" sz="1400" dirty="0">
                <a:latin typeface="Arial" charset="0"/>
                <a:cs typeface="Arial" charset="0"/>
                <a:hlinkClick r:id="rId2"/>
              </a:rPr>
              <a:t>https://github.com/ShoAkamine/whisper_workshop</a:t>
            </a:r>
            <a:r>
              <a:rPr lang="en-US" sz="1400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79F851-5660-4EC0-8718-4D159CC03E23}"/>
              </a:ext>
            </a:extLst>
          </p:cNvPr>
          <p:cNvSpPr/>
          <p:nvPr/>
        </p:nvSpPr>
        <p:spPr>
          <a:xfrm>
            <a:off x="736375" y="2517612"/>
            <a:ext cx="4758117" cy="3527142"/>
          </a:xfrm>
          <a:custGeom>
            <a:avLst/>
            <a:gdLst>
              <a:gd name="connsiteX0" fmla="*/ 0 w 4758117"/>
              <a:gd name="connsiteY0" fmla="*/ 586520 h 3519047"/>
              <a:gd name="connsiteX1" fmla="*/ 586520 w 4758117"/>
              <a:gd name="connsiteY1" fmla="*/ 0 h 3519047"/>
              <a:gd name="connsiteX2" fmla="*/ 4171597 w 4758117"/>
              <a:gd name="connsiteY2" fmla="*/ 0 h 3519047"/>
              <a:gd name="connsiteX3" fmla="*/ 4758117 w 4758117"/>
              <a:gd name="connsiteY3" fmla="*/ 586520 h 3519047"/>
              <a:gd name="connsiteX4" fmla="*/ 4758117 w 4758117"/>
              <a:gd name="connsiteY4" fmla="*/ 2932527 h 3519047"/>
              <a:gd name="connsiteX5" fmla="*/ 4171597 w 4758117"/>
              <a:gd name="connsiteY5" fmla="*/ 3519047 h 3519047"/>
              <a:gd name="connsiteX6" fmla="*/ 586520 w 4758117"/>
              <a:gd name="connsiteY6" fmla="*/ 3519047 h 3519047"/>
              <a:gd name="connsiteX7" fmla="*/ 0 w 4758117"/>
              <a:gd name="connsiteY7" fmla="*/ 2932527 h 3519047"/>
              <a:gd name="connsiteX8" fmla="*/ 0 w 4758117"/>
              <a:gd name="connsiteY8" fmla="*/ 586520 h 3519047"/>
              <a:gd name="connsiteX0" fmla="*/ 0 w 4758117"/>
              <a:gd name="connsiteY0" fmla="*/ 586520 h 3519047"/>
              <a:gd name="connsiteX1" fmla="*/ 586520 w 4758117"/>
              <a:gd name="connsiteY1" fmla="*/ 0 h 3519047"/>
              <a:gd name="connsiteX2" fmla="*/ 4171597 w 4758117"/>
              <a:gd name="connsiteY2" fmla="*/ 0 h 3519047"/>
              <a:gd name="connsiteX3" fmla="*/ 4758117 w 4758117"/>
              <a:gd name="connsiteY3" fmla="*/ 586520 h 3519047"/>
              <a:gd name="connsiteX4" fmla="*/ 4758117 w 4758117"/>
              <a:gd name="connsiteY4" fmla="*/ 2932527 h 3519047"/>
              <a:gd name="connsiteX5" fmla="*/ 4422451 w 4758117"/>
              <a:gd name="connsiteY5" fmla="*/ 3519047 h 3519047"/>
              <a:gd name="connsiteX6" fmla="*/ 586520 w 4758117"/>
              <a:gd name="connsiteY6" fmla="*/ 3519047 h 3519047"/>
              <a:gd name="connsiteX7" fmla="*/ 0 w 4758117"/>
              <a:gd name="connsiteY7" fmla="*/ 2932527 h 3519047"/>
              <a:gd name="connsiteX8" fmla="*/ 0 w 4758117"/>
              <a:gd name="connsiteY8" fmla="*/ 586520 h 3519047"/>
              <a:gd name="connsiteX0" fmla="*/ 0 w 4758117"/>
              <a:gd name="connsiteY0" fmla="*/ 586520 h 3519047"/>
              <a:gd name="connsiteX1" fmla="*/ 586520 w 4758117"/>
              <a:gd name="connsiteY1" fmla="*/ 0 h 3519047"/>
              <a:gd name="connsiteX2" fmla="*/ 4171597 w 4758117"/>
              <a:gd name="connsiteY2" fmla="*/ 0 h 3519047"/>
              <a:gd name="connsiteX3" fmla="*/ 4758117 w 4758117"/>
              <a:gd name="connsiteY3" fmla="*/ 586520 h 3519047"/>
              <a:gd name="connsiteX4" fmla="*/ 4758117 w 4758117"/>
              <a:gd name="connsiteY4" fmla="*/ 3078184 h 3519047"/>
              <a:gd name="connsiteX5" fmla="*/ 4422451 w 4758117"/>
              <a:gd name="connsiteY5" fmla="*/ 3519047 h 3519047"/>
              <a:gd name="connsiteX6" fmla="*/ 586520 w 4758117"/>
              <a:gd name="connsiteY6" fmla="*/ 3519047 h 3519047"/>
              <a:gd name="connsiteX7" fmla="*/ 0 w 4758117"/>
              <a:gd name="connsiteY7" fmla="*/ 2932527 h 3519047"/>
              <a:gd name="connsiteX8" fmla="*/ 0 w 4758117"/>
              <a:gd name="connsiteY8" fmla="*/ 586520 h 3519047"/>
              <a:gd name="connsiteX0" fmla="*/ 0 w 4758117"/>
              <a:gd name="connsiteY0" fmla="*/ 586520 h 3519111"/>
              <a:gd name="connsiteX1" fmla="*/ 586520 w 4758117"/>
              <a:gd name="connsiteY1" fmla="*/ 0 h 3519111"/>
              <a:gd name="connsiteX2" fmla="*/ 4171597 w 4758117"/>
              <a:gd name="connsiteY2" fmla="*/ 0 h 3519111"/>
              <a:gd name="connsiteX3" fmla="*/ 4758117 w 4758117"/>
              <a:gd name="connsiteY3" fmla="*/ 586520 h 3519111"/>
              <a:gd name="connsiteX4" fmla="*/ 4758117 w 4758117"/>
              <a:gd name="connsiteY4" fmla="*/ 3078184 h 3519111"/>
              <a:gd name="connsiteX5" fmla="*/ 4422451 w 4758117"/>
              <a:gd name="connsiteY5" fmla="*/ 3519047 h 3519111"/>
              <a:gd name="connsiteX6" fmla="*/ 586520 w 4758117"/>
              <a:gd name="connsiteY6" fmla="*/ 3519047 h 3519111"/>
              <a:gd name="connsiteX7" fmla="*/ 0 w 4758117"/>
              <a:gd name="connsiteY7" fmla="*/ 3207656 h 3519111"/>
              <a:gd name="connsiteX8" fmla="*/ 0 w 4758117"/>
              <a:gd name="connsiteY8" fmla="*/ 586520 h 3519111"/>
              <a:gd name="connsiteX0" fmla="*/ 0 w 4758117"/>
              <a:gd name="connsiteY0" fmla="*/ 586520 h 3527142"/>
              <a:gd name="connsiteX1" fmla="*/ 586520 w 4758117"/>
              <a:gd name="connsiteY1" fmla="*/ 0 h 3527142"/>
              <a:gd name="connsiteX2" fmla="*/ 4171597 w 4758117"/>
              <a:gd name="connsiteY2" fmla="*/ 0 h 3527142"/>
              <a:gd name="connsiteX3" fmla="*/ 4758117 w 4758117"/>
              <a:gd name="connsiteY3" fmla="*/ 586520 h 3527142"/>
              <a:gd name="connsiteX4" fmla="*/ 4758117 w 4758117"/>
              <a:gd name="connsiteY4" fmla="*/ 3078184 h 3527142"/>
              <a:gd name="connsiteX5" fmla="*/ 4422451 w 4758117"/>
              <a:gd name="connsiteY5" fmla="*/ 3519047 h 3527142"/>
              <a:gd name="connsiteX6" fmla="*/ 424679 w 4758117"/>
              <a:gd name="connsiteY6" fmla="*/ 3527139 h 3527142"/>
              <a:gd name="connsiteX7" fmla="*/ 0 w 4758117"/>
              <a:gd name="connsiteY7" fmla="*/ 3207656 h 3527142"/>
              <a:gd name="connsiteX8" fmla="*/ 0 w 4758117"/>
              <a:gd name="connsiteY8" fmla="*/ 586520 h 3527142"/>
              <a:gd name="connsiteX0" fmla="*/ 8092 w 4758117"/>
              <a:gd name="connsiteY0" fmla="*/ 400403 h 3527142"/>
              <a:gd name="connsiteX1" fmla="*/ 586520 w 4758117"/>
              <a:gd name="connsiteY1" fmla="*/ 0 h 3527142"/>
              <a:gd name="connsiteX2" fmla="*/ 4171597 w 4758117"/>
              <a:gd name="connsiteY2" fmla="*/ 0 h 3527142"/>
              <a:gd name="connsiteX3" fmla="*/ 4758117 w 4758117"/>
              <a:gd name="connsiteY3" fmla="*/ 586520 h 3527142"/>
              <a:gd name="connsiteX4" fmla="*/ 4758117 w 4758117"/>
              <a:gd name="connsiteY4" fmla="*/ 3078184 h 3527142"/>
              <a:gd name="connsiteX5" fmla="*/ 4422451 w 4758117"/>
              <a:gd name="connsiteY5" fmla="*/ 3519047 h 3527142"/>
              <a:gd name="connsiteX6" fmla="*/ 424679 w 4758117"/>
              <a:gd name="connsiteY6" fmla="*/ 3527139 h 3527142"/>
              <a:gd name="connsiteX7" fmla="*/ 0 w 4758117"/>
              <a:gd name="connsiteY7" fmla="*/ 3207656 h 3527142"/>
              <a:gd name="connsiteX8" fmla="*/ 8092 w 4758117"/>
              <a:gd name="connsiteY8" fmla="*/ 400403 h 3527142"/>
              <a:gd name="connsiteX0" fmla="*/ 8092 w 4758117"/>
              <a:gd name="connsiteY0" fmla="*/ 400403 h 3527142"/>
              <a:gd name="connsiteX1" fmla="*/ 400403 w 4758117"/>
              <a:gd name="connsiteY1" fmla="*/ 8092 h 3527142"/>
              <a:gd name="connsiteX2" fmla="*/ 4171597 w 4758117"/>
              <a:gd name="connsiteY2" fmla="*/ 0 h 3527142"/>
              <a:gd name="connsiteX3" fmla="*/ 4758117 w 4758117"/>
              <a:gd name="connsiteY3" fmla="*/ 586520 h 3527142"/>
              <a:gd name="connsiteX4" fmla="*/ 4758117 w 4758117"/>
              <a:gd name="connsiteY4" fmla="*/ 3078184 h 3527142"/>
              <a:gd name="connsiteX5" fmla="*/ 4422451 w 4758117"/>
              <a:gd name="connsiteY5" fmla="*/ 3519047 h 3527142"/>
              <a:gd name="connsiteX6" fmla="*/ 424679 w 4758117"/>
              <a:gd name="connsiteY6" fmla="*/ 3527139 h 3527142"/>
              <a:gd name="connsiteX7" fmla="*/ 0 w 4758117"/>
              <a:gd name="connsiteY7" fmla="*/ 3207656 h 3527142"/>
              <a:gd name="connsiteX8" fmla="*/ 8092 w 4758117"/>
              <a:gd name="connsiteY8" fmla="*/ 400403 h 3527142"/>
              <a:gd name="connsiteX0" fmla="*/ 8092 w 4758117"/>
              <a:gd name="connsiteY0" fmla="*/ 392311 h 3519050"/>
              <a:gd name="connsiteX1" fmla="*/ 400403 w 4758117"/>
              <a:gd name="connsiteY1" fmla="*/ 0 h 3519050"/>
              <a:gd name="connsiteX2" fmla="*/ 4325345 w 4758117"/>
              <a:gd name="connsiteY2" fmla="*/ 0 h 3519050"/>
              <a:gd name="connsiteX3" fmla="*/ 4758117 w 4758117"/>
              <a:gd name="connsiteY3" fmla="*/ 578428 h 3519050"/>
              <a:gd name="connsiteX4" fmla="*/ 4758117 w 4758117"/>
              <a:gd name="connsiteY4" fmla="*/ 3070092 h 3519050"/>
              <a:gd name="connsiteX5" fmla="*/ 4422451 w 4758117"/>
              <a:gd name="connsiteY5" fmla="*/ 3510955 h 3519050"/>
              <a:gd name="connsiteX6" fmla="*/ 424679 w 4758117"/>
              <a:gd name="connsiteY6" fmla="*/ 3519047 h 3519050"/>
              <a:gd name="connsiteX7" fmla="*/ 0 w 4758117"/>
              <a:gd name="connsiteY7" fmla="*/ 3199564 h 3519050"/>
              <a:gd name="connsiteX8" fmla="*/ 8092 w 4758117"/>
              <a:gd name="connsiteY8" fmla="*/ 392311 h 3519050"/>
              <a:gd name="connsiteX0" fmla="*/ 8092 w 4758117"/>
              <a:gd name="connsiteY0" fmla="*/ 392311 h 3519050"/>
              <a:gd name="connsiteX1" fmla="*/ 400403 w 4758117"/>
              <a:gd name="connsiteY1" fmla="*/ 0 h 3519050"/>
              <a:gd name="connsiteX2" fmla="*/ 4325345 w 4758117"/>
              <a:gd name="connsiteY2" fmla="*/ 0 h 3519050"/>
              <a:gd name="connsiteX3" fmla="*/ 4758117 w 4758117"/>
              <a:gd name="connsiteY3" fmla="*/ 335667 h 3519050"/>
              <a:gd name="connsiteX4" fmla="*/ 4758117 w 4758117"/>
              <a:gd name="connsiteY4" fmla="*/ 3070092 h 3519050"/>
              <a:gd name="connsiteX5" fmla="*/ 4422451 w 4758117"/>
              <a:gd name="connsiteY5" fmla="*/ 3510955 h 3519050"/>
              <a:gd name="connsiteX6" fmla="*/ 424679 w 4758117"/>
              <a:gd name="connsiteY6" fmla="*/ 3519047 h 3519050"/>
              <a:gd name="connsiteX7" fmla="*/ 0 w 4758117"/>
              <a:gd name="connsiteY7" fmla="*/ 3199564 h 3519050"/>
              <a:gd name="connsiteX8" fmla="*/ 8092 w 4758117"/>
              <a:gd name="connsiteY8" fmla="*/ 392311 h 3519050"/>
              <a:gd name="connsiteX0" fmla="*/ 8092 w 4758117"/>
              <a:gd name="connsiteY0" fmla="*/ 400403 h 3527142"/>
              <a:gd name="connsiteX1" fmla="*/ 351851 w 4758117"/>
              <a:gd name="connsiteY1" fmla="*/ 0 h 3527142"/>
              <a:gd name="connsiteX2" fmla="*/ 4325345 w 4758117"/>
              <a:gd name="connsiteY2" fmla="*/ 8092 h 3527142"/>
              <a:gd name="connsiteX3" fmla="*/ 4758117 w 4758117"/>
              <a:gd name="connsiteY3" fmla="*/ 343759 h 3527142"/>
              <a:gd name="connsiteX4" fmla="*/ 4758117 w 4758117"/>
              <a:gd name="connsiteY4" fmla="*/ 3078184 h 3527142"/>
              <a:gd name="connsiteX5" fmla="*/ 4422451 w 4758117"/>
              <a:gd name="connsiteY5" fmla="*/ 3519047 h 3527142"/>
              <a:gd name="connsiteX6" fmla="*/ 424679 w 4758117"/>
              <a:gd name="connsiteY6" fmla="*/ 3527139 h 3527142"/>
              <a:gd name="connsiteX7" fmla="*/ 0 w 4758117"/>
              <a:gd name="connsiteY7" fmla="*/ 3207656 h 3527142"/>
              <a:gd name="connsiteX8" fmla="*/ 8092 w 4758117"/>
              <a:gd name="connsiteY8" fmla="*/ 400403 h 352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8117" h="3527142">
                <a:moveTo>
                  <a:pt x="8092" y="400403"/>
                </a:moveTo>
                <a:cubicBezTo>
                  <a:pt x="8092" y="76477"/>
                  <a:pt x="27925" y="0"/>
                  <a:pt x="351851" y="0"/>
                </a:cubicBezTo>
                <a:lnTo>
                  <a:pt x="4325345" y="8092"/>
                </a:lnTo>
                <a:cubicBezTo>
                  <a:pt x="4649271" y="8092"/>
                  <a:pt x="4758117" y="19833"/>
                  <a:pt x="4758117" y="343759"/>
                </a:cubicBezTo>
                <a:lnTo>
                  <a:pt x="4758117" y="3078184"/>
                </a:lnTo>
                <a:cubicBezTo>
                  <a:pt x="4758117" y="3402110"/>
                  <a:pt x="4746377" y="3519047"/>
                  <a:pt x="4422451" y="3519047"/>
                </a:cubicBezTo>
                <a:lnTo>
                  <a:pt x="424679" y="3527139"/>
                </a:lnTo>
                <a:cubicBezTo>
                  <a:pt x="100753" y="3527139"/>
                  <a:pt x="0" y="3531582"/>
                  <a:pt x="0" y="3207656"/>
                </a:cubicBezTo>
                <a:cubicBezTo>
                  <a:pt x="2697" y="2271905"/>
                  <a:pt x="5395" y="1336154"/>
                  <a:pt x="8092" y="400403"/>
                </a:cubicBezTo>
                <a:close/>
              </a:path>
            </a:pathLst>
          </a:cu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2808D-FD20-4996-A7C4-B1D2F6467BCB}"/>
              </a:ext>
            </a:extLst>
          </p:cNvPr>
          <p:cNvSpPr/>
          <p:nvPr/>
        </p:nvSpPr>
        <p:spPr>
          <a:xfrm>
            <a:off x="946769" y="2679732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F53C1A-3A04-48EB-889D-CA86B868EAD7}"/>
              </a:ext>
            </a:extLst>
          </p:cNvPr>
          <p:cNvSpPr txBox="1"/>
          <p:nvPr/>
        </p:nvSpPr>
        <p:spPr bwMode="auto">
          <a:xfrm>
            <a:off x="1432291" y="2719913"/>
            <a:ext cx="36495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charset="0"/>
                <a:cs typeface="Arial" charset="0"/>
              </a:rPr>
              <a:t>Click “Code”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F74006-91D1-4B78-9534-DF57BA79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94" y="3262078"/>
            <a:ext cx="4058104" cy="2466946"/>
          </a:xfrm>
          <a:prstGeom prst="rect">
            <a:avLst/>
          </a:prstGeom>
        </p:spPr>
      </p:pic>
      <p:sp>
        <p:nvSpPr>
          <p:cNvPr id="19" name="Rectangle: Rounded Corners 14">
            <a:extLst>
              <a:ext uri="{FF2B5EF4-FFF2-40B4-BE49-F238E27FC236}">
                <a16:creationId xmlns:a16="http://schemas.microsoft.com/office/drawing/2014/main" id="{6F19E50D-2E04-4374-9A40-F964674EBFF9}"/>
              </a:ext>
            </a:extLst>
          </p:cNvPr>
          <p:cNvSpPr/>
          <p:nvPr/>
        </p:nvSpPr>
        <p:spPr>
          <a:xfrm>
            <a:off x="5704886" y="2517612"/>
            <a:ext cx="4758117" cy="3527142"/>
          </a:xfrm>
          <a:custGeom>
            <a:avLst/>
            <a:gdLst>
              <a:gd name="connsiteX0" fmla="*/ 0 w 4758117"/>
              <a:gd name="connsiteY0" fmla="*/ 586520 h 3519047"/>
              <a:gd name="connsiteX1" fmla="*/ 586520 w 4758117"/>
              <a:gd name="connsiteY1" fmla="*/ 0 h 3519047"/>
              <a:gd name="connsiteX2" fmla="*/ 4171597 w 4758117"/>
              <a:gd name="connsiteY2" fmla="*/ 0 h 3519047"/>
              <a:gd name="connsiteX3" fmla="*/ 4758117 w 4758117"/>
              <a:gd name="connsiteY3" fmla="*/ 586520 h 3519047"/>
              <a:gd name="connsiteX4" fmla="*/ 4758117 w 4758117"/>
              <a:gd name="connsiteY4" fmla="*/ 2932527 h 3519047"/>
              <a:gd name="connsiteX5" fmla="*/ 4171597 w 4758117"/>
              <a:gd name="connsiteY5" fmla="*/ 3519047 h 3519047"/>
              <a:gd name="connsiteX6" fmla="*/ 586520 w 4758117"/>
              <a:gd name="connsiteY6" fmla="*/ 3519047 h 3519047"/>
              <a:gd name="connsiteX7" fmla="*/ 0 w 4758117"/>
              <a:gd name="connsiteY7" fmla="*/ 2932527 h 3519047"/>
              <a:gd name="connsiteX8" fmla="*/ 0 w 4758117"/>
              <a:gd name="connsiteY8" fmla="*/ 586520 h 3519047"/>
              <a:gd name="connsiteX0" fmla="*/ 0 w 4758117"/>
              <a:gd name="connsiteY0" fmla="*/ 586520 h 3519047"/>
              <a:gd name="connsiteX1" fmla="*/ 586520 w 4758117"/>
              <a:gd name="connsiteY1" fmla="*/ 0 h 3519047"/>
              <a:gd name="connsiteX2" fmla="*/ 4171597 w 4758117"/>
              <a:gd name="connsiteY2" fmla="*/ 0 h 3519047"/>
              <a:gd name="connsiteX3" fmla="*/ 4758117 w 4758117"/>
              <a:gd name="connsiteY3" fmla="*/ 586520 h 3519047"/>
              <a:gd name="connsiteX4" fmla="*/ 4758117 w 4758117"/>
              <a:gd name="connsiteY4" fmla="*/ 2932527 h 3519047"/>
              <a:gd name="connsiteX5" fmla="*/ 4422451 w 4758117"/>
              <a:gd name="connsiteY5" fmla="*/ 3519047 h 3519047"/>
              <a:gd name="connsiteX6" fmla="*/ 586520 w 4758117"/>
              <a:gd name="connsiteY6" fmla="*/ 3519047 h 3519047"/>
              <a:gd name="connsiteX7" fmla="*/ 0 w 4758117"/>
              <a:gd name="connsiteY7" fmla="*/ 2932527 h 3519047"/>
              <a:gd name="connsiteX8" fmla="*/ 0 w 4758117"/>
              <a:gd name="connsiteY8" fmla="*/ 586520 h 3519047"/>
              <a:gd name="connsiteX0" fmla="*/ 0 w 4758117"/>
              <a:gd name="connsiteY0" fmla="*/ 586520 h 3519047"/>
              <a:gd name="connsiteX1" fmla="*/ 586520 w 4758117"/>
              <a:gd name="connsiteY1" fmla="*/ 0 h 3519047"/>
              <a:gd name="connsiteX2" fmla="*/ 4171597 w 4758117"/>
              <a:gd name="connsiteY2" fmla="*/ 0 h 3519047"/>
              <a:gd name="connsiteX3" fmla="*/ 4758117 w 4758117"/>
              <a:gd name="connsiteY3" fmla="*/ 586520 h 3519047"/>
              <a:gd name="connsiteX4" fmla="*/ 4758117 w 4758117"/>
              <a:gd name="connsiteY4" fmla="*/ 3078184 h 3519047"/>
              <a:gd name="connsiteX5" fmla="*/ 4422451 w 4758117"/>
              <a:gd name="connsiteY5" fmla="*/ 3519047 h 3519047"/>
              <a:gd name="connsiteX6" fmla="*/ 586520 w 4758117"/>
              <a:gd name="connsiteY6" fmla="*/ 3519047 h 3519047"/>
              <a:gd name="connsiteX7" fmla="*/ 0 w 4758117"/>
              <a:gd name="connsiteY7" fmla="*/ 2932527 h 3519047"/>
              <a:gd name="connsiteX8" fmla="*/ 0 w 4758117"/>
              <a:gd name="connsiteY8" fmla="*/ 586520 h 3519047"/>
              <a:gd name="connsiteX0" fmla="*/ 0 w 4758117"/>
              <a:gd name="connsiteY0" fmla="*/ 586520 h 3519111"/>
              <a:gd name="connsiteX1" fmla="*/ 586520 w 4758117"/>
              <a:gd name="connsiteY1" fmla="*/ 0 h 3519111"/>
              <a:gd name="connsiteX2" fmla="*/ 4171597 w 4758117"/>
              <a:gd name="connsiteY2" fmla="*/ 0 h 3519111"/>
              <a:gd name="connsiteX3" fmla="*/ 4758117 w 4758117"/>
              <a:gd name="connsiteY3" fmla="*/ 586520 h 3519111"/>
              <a:gd name="connsiteX4" fmla="*/ 4758117 w 4758117"/>
              <a:gd name="connsiteY4" fmla="*/ 3078184 h 3519111"/>
              <a:gd name="connsiteX5" fmla="*/ 4422451 w 4758117"/>
              <a:gd name="connsiteY5" fmla="*/ 3519047 h 3519111"/>
              <a:gd name="connsiteX6" fmla="*/ 586520 w 4758117"/>
              <a:gd name="connsiteY6" fmla="*/ 3519047 h 3519111"/>
              <a:gd name="connsiteX7" fmla="*/ 0 w 4758117"/>
              <a:gd name="connsiteY7" fmla="*/ 3207656 h 3519111"/>
              <a:gd name="connsiteX8" fmla="*/ 0 w 4758117"/>
              <a:gd name="connsiteY8" fmla="*/ 586520 h 3519111"/>
              <a:gd name="connsiteX0" fmla="*/ 0 w 4758117"/>
              <a:gd name="connsiteY0" fmla="*/ 586520 h 3527142"/>
              <a:gd name="connsiteX1" fmla="*/ 586520 w 4758117"/>
              <a:gd name="connsiteY1" fmla="*/ 0 h 3527142"/>
              <a:gd name="connsiteX2" fmla="*/ 4171597 w 4758117"/>
              <a:gd name="connsiteY2" fmla="*/ 0 h 3527142"/>
              <a:gd name="connsiteX3" fmla="*/ 4758117 w 4758117"/>
              <a:gd name="connsiteY3" fmla="*/ 586520 h 3527142"/>
              <a:gd name="connsiteX4" fmla="*/ 4758117 w 4758117"/>
              <a:gd name="connsiteY4" fmla="*/ 3078184 h 3527142"/>
              <a:gd name="connsiteX5" fmla="*/ 4422451 w 4758117"/>
              <a:gd name="connsiteY5" fmla="*/ 3519047 h 3527142"/>
              <a:gd name="connsiteX6" fmla="*/ 424679 w 4758117"/>
              <a:gd name="connsiteY6" fmla="*/ 3527139 h 3527142"/>
              <a:gd name="connsiteX7" fmla="*/ 0 w 4758117"/>
              <a:gd name="connsiteY7" fmla="*/ 3207656 h 3527142"/>
              <a:gd name="connsiteX8" fmla="*/ 0 w 4758117"/>
              <a:gd name="connsiteY8" fmla="*/ 586520 h 3527142"/>
              <a:gd name="connsiteX0" fmla="*/ 8092 w 4758117"/>
              <a:gd name="connsiteY0" fmla="*/ 400403 h 3527142"/>
              <a:gd name="connsiteX1" fmla="*/ 586520 w 4758117"/>
              <a:gd name="connsiteY1" fmla="*/ 0 h 3527142"/>
              <a:gd name="connsiteX2" fmla="*/ 4171597 w 4758117"/>
              <a:gd name="connsiteY2" fmla="*/ 0 h 3527142"/>
              <a:gd name="connsiteX3" fmla="*/ 4758117 w 4758117"/>
              <a:gd name="connsiteY3" fmla="*/ 586520 h 3527142"/>
              <a:gd name="connsiteX4" fmla="*/ 4758117 w 4758117"/>
              <a:gd name="connsiteY4" fmla="*/ 3078184 h 3527142"/>
              <a:gd name="connsiteX5" fmla="*/ 4422451 w 4758117"/>
              <a:gd name="connsiteY5" fmla="*/ 3519047 h 3527142"/>
              <a:gd name="connsiteX6" fmla="*/ 424679 w 4758117"/>
              <a:gd name="connsiteY6" fmla="*/ 3527139 h 3527142"/>
              <a:gd name="connsiteX7" fmla="*/ 0 w 4758117"/>
              <a:gd name="connsiteY7" fmla="*/ 3207656 h 3527142"/>
              <a:gd name="connsiteX8" fmla="*/ 8092 w 4758117"/>
              <a:gd name="connsiteY8" fmla="*/ 400403 h 3527142"/>
              <a:gd name="connsiteX0" fmla="*/ 8092 w 4758117"/>
              <a:gd name="connsiteY0" fmla="*/ 400403 h 3527142"/>
              <a:gd name="connsiteX1" fmla="*/ 400403 w 4758117"/>
              <a:gd name="connsiteY1" fmla="*/ 8092 h 3527142"/>
              <a:gd name="connsiteX2" fmla="*/ 4171597 w 4758117"/>
              <a:gd name="connsiteY2" fmla="*/ 0 h 3527142"/>
              <a:gd name="connsiteX3" fmla="*/ 4758117 w 4758117"/>
              <a:gd name="connsiteY3" fmla="*/ 586520 h 3527142"/>
              <a:gd name="connsiteX4" fmla="*/ 4758117 w 4758117"/>
              <a:gd name="connsiteY4" fmla="*/ 3078184 h 3527142"/>
              <a:gd name="connsiteX5" fmla="*/ 4422451 w 4758117"/>
              <a:gd name="connsiteY5" fmla="*/ 3519047 h 3527142"/>
              <a:gd name="connsiteX6" fmla="*/ 424679 w 4758117"/>
              <a:gd name="connsiteY6" fmla="*/ 3527139 h 3527142"/>
              <a:gd name="connsiteX7" fmla="*/ 0 w 4758117"/>
              <a:gd name="connsiteY7" fmla="*/ 3207656 h 3527142"/>
              <a:gd name="connsiteX8" fmla="*/ 8092 w 4758117"/>
              <a:gd name="connsiteY8" fmla="*/ 400403 h 3527142"/>
              <a:gd name="connsiteX0" fmla="*/ 8092 w 4758117"/>
              <a:gd name="connsiteY0" fmla="*/ 392311 h 3519050"/>
              <a:gd name="connsiteX1" fmla="*/ 400403 w 4758117"/>
              <a:gd name="connsiteY1" fmla="*/ 0 h 3519050"/>
              <a:gd name="connsiteX2" fmla="*/ 4325345 w 4758117"/>
              <a:gd name="connsiteY2" fmla="*/ 0 h 3519050"/>
              <a:gd name="connsiteX3" fmla="*/ 4758117 w 4758117"/>
              <a:gd name="connsiteY3" fmla="*/ 578428 h 3519050"/>
              <a:gd name="connsiteX4" fmla="*/ 4758117 w 4758117"/>
              <a:gd name="connsiteY4" fmla="*/ 3070092 h 3519050"/>
              <a:gd name="connsiteX5" fmla="*/ 4422451 w 4758117"/>
              <a:gd name="connsiteY5" fmla="*/ 3510955 h 3519050"/>
              <a:gd name="connsiteX6" fmla="*/ 424679 w 4758117"/>
              <a:gd name="connsiteY6" fmla="*/ 3519047 h 3519050"/>
              <a:gd name="connsiteX7" fmla="*/ 0 w 4758117"/>
              <a:gd name="connsiteY7" fmla="*/ 3199564 h 3519050"/>
              <a:gd name="connsiteX8" fmla="*/ 8092 w 4758117"/>
              <a:gd name="connsiteY8" fmla="*/ 392311 h 3519050"/>
              <a:gd name="connsiteX0" fmla="*/ 8092 w 4758117"/>
              <a:gd name="connsiteY0" fmla="*/ 392311 h 3519050"/>
              <a:gd name="connsiteX1" fmla="*/ 400403 w 4758117"/>
              <a:gd name="connsiteY1" fmla="*/ 0 h 3519050"/>
              <a:gd name="connsiteX2" fmla="*/ 4325345 w 4758117"/>
              <a:gd name="connsiteY2" fmla="*/ 0 h 3519050"/>
              <a:gd name="connsiteX3" fmla="*/ 4758117 w 4758117"/>
              <a:gd name="connsiteY3" fmla="*/ 335667 h 3519050"/>
              <a:gd name="connsiteX4" fmla="*/ 4758117 w 4758117"/>
              <a:gd name="connsiteY4" fmla="*/ 3070092 h 3519050"/>
              <a:gd name="connsiteX5" fmla="*/ 4422451 w 4758117"/>
              <a:gd name="connsiteY5" fmla="*/ 3510955 h 3519050"/>
              <a:gd name="connsiteX6" fmla="*/ 424679 w 4758117"/>
              <a:gd name="connsiteY6" fmla="*/ 3519047 h 3519050"/>
              <a:gd name="connsiteX7" fmla="*/ 0 w 4758117"/>
              <a:gd name="connsiteY7" fmla="*/ 3199564 h 3519050"/>
              <a:gd name="connsiteX8" fmla="*/ 8092 w 4758117"/>
              <a:gd name="connsiteY8" fmla="*/ 392311 h 3519050"/>
              <a:gd name="connsiteX0" fmla="*/ 8092 w 4758117"/>
              <a:gd name="connsiteY0" fmla="*/ 400403 h 3527142"/>
              <a:gd name="connsiteX1" fmla="*/ 351851 w 4758117"/>
              <a:gd name="connsiteY1" fmla="*/ 0 h 3527142"/>
              <a:gd name="connsiteX2" fmla="*/ 4325345 w 4758117"/>
              <a:gd name="connsiteY2" fmla="*/ 8092 h 3527142"/>
              <a:gd name="connsiteX3" fmla="*/ 4758117 w 4758117"/>
              <a:gd name="connsiteY3" fmla="*/ 343759 h 3527142"/>
              <a:gd name="connsiteX4" fmla="*/ 4758117 w 4758117"/>
              <a:gd name="connsiteY4" fmla="*/ 3078184 h 3527142"/>
              <a:gd name="connsiteX5" fmla="*/ 4422451 w 4758117"/>
              <a:gd name="connsiteY5" fmla="*/ 3519047 h 3527142"/>
              <a:gd name="connsiteX6" fmla="*/ 424679 w 4758117"/>
              <a:gd name="connsiteY6" fmla="*/ 3527139 h 3527142"/>
              <a:gd name="connsiteX7" fmla="*/ 0 w 4758117"/>
              <a:gd name="connsiteY7" fmla="*/ 3207656 h 3527142"/>
              <a:gd name="connsiteX8" fmla="*/ 8092 w 4758117"/>
              <a:gd name="connsiteY8" fmla="*/ 400403 h 352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8117" h="3527142">
                <a:moveTo>
                  <a:pt x="8092" y="400403"/>
                </a:moveTo>
                <a:cubicBezTo>
                  <a:pt x="8092" y="76477"/>
                  <a:pt x="27925" y="0"/>
                  <a:pt x="351851" y="0"/>
                </a:cubicBezTo>
                <a:lnTo>
                  <a:pt x="4325345" y="8092"/>
                </a:lnTo>
                <a:cubicBezTo>
                  <a:pt x="4649271" y="8092"/>
                  <a:pt x="4758117" y="19833"/>
                  <a:pt x="4758117" y="343759"/>
                </a:cubicBezTo>
                <a:lnTo>
                  <a:pt x="4758117" y="3078184"/>
                </a:lnTo>
                <a:cubicBezTo>
                  <a:pt x="4758117" y="3402110"/>
                  <a:pt x="4746377" y="3519047"/>
                  <a:pt x="4422451" y="3519047"/>
                </a:cubicBezTo>
                <a:lnTo>
                  <a:pt x="424679" y="3527139"/>
                </a:lnTo>
                <a:cubicBezTo>
                  <a:pt x="100753" y="3527139"/>
                  <a:pt x="0" y="3531582"/>
                  <a:pt x="0" y="3207656"/>
                </a:cubicBezTo>
                <a:cubicBezTo>
                  <a:pt x="2697" y="2271905"/>
                  <a:pt x="5395" y="1336154"/>
                  <a:pt x="8092" y="400403"/>
                </a:cubicBezTo>
                <a:close/>
              </a:path>
            </a:pathLst>
          </a:cu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9BBB75-4F37-43A1-AA23-367B549629C9}"/>
              </a:ext>
            </a:extLst>
          </p:cNvPr>
          <p:cNvSpPr/>
          <p:nvPr/>
        </p:nvSpPr>
        <p:spPr>
          <a:xfrm>
            <a:off x="5915280" y="2679732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4178D4-31CC-4E5F-935F-22633B35C769}"/>
              </a:ext>
            </a:extLst>
          </p:cNvPr>
          <p:cNvSpPr txBox="1"/>
          <p:nvPr/>
        </p:nvSpPr>
        <p:spPr bwMode="auto">
          <a:xfrm>
            <a:off x="6400803" y="2719913"/>
            <a:ext cx="36980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charset="0"/>
                <a:cs typeface="Arial" charset="0"/>
              </a:rPr>
              <a:t>Click “Download ZIP”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43DEE9-DE14-410D-85C3-7F176DDAF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85514"/>
            <a:ext cx="3975534" cy="242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8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download the materials?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4C1AA-85E5-4F71-B058-BA9F697DEC7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13C0B1-BF28-48F1-8E14-D9816EA579F5}"/>
              </a:ext>
            </a:extLst>
          </p:cNvPr>
          <p:cNvSpPr/>
          <p:nvPr/>
        </p:nvSpPr>
        <p:spPr>
          <a:xfrm>
            <a:off x="736375" y="1642683"/>
            <a:ext cx="6327972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65969D-D04F-4E73-8CE9-C5BD9A194197}"/>
              </a:ext>
            </a:extLst>
          </p:cNvPr>
          <p:cNvSpPr/>
          <p:nvPr/>
        </p:nvSpPr>
        <p:spPr>
          <a:xfrm>
            <a:off x="946769" y="1804803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F9CA9-82D2-497D-AE37-71E4675BE55A}"/>
              </a:ext>
            </a:extLst>
          </p:cNvPr>
          <p:cNvSpPr txBox="1"/>
          <p:nvPr/>
        </p:nvSpPr>
        <p:spPr bwMode="auto">
          <a:xfrm>
            <a:off x="1432291" y="1844984"/>
            <a:ext cx="50332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charset="0"/>
                <a:cs typeface="Arial" charset="0"/>
              </a:rPr>
              <a:t>Navigate to the downloads folder on your computer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530F02-FE31-4273-A62D-959A02F079EB}"/>
              </a:ext>
            </a:extLst>
          </p:cNvPr>
          <p:cNvSpPr/>
          <p:nvPr/>
        </p:nvSpPr>
        <p:spPr>
          <a:xfrm>
            <a:off x="736375" y="2508809"/>
            <a:ext cx="6327972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298AE3-5B1D-4CAD-8B5F-6C1722ABBC8F}"/>
              </a:ext>
            </a:extLst>
          </p:cNvPr>
          <p:cNvSpPr/>
          <p:nvPr/>
        </p:nvSpPr>
        <p:spPr>
          <a:xfrm>
            <a:off x="946769" y="2670929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27734-8890-4607-9D33-F2806FE15BAB}"/>
              </a:ext>
            </a:extLst>
          </p:cNvPr>
          <p:cNvSpPr txBox="1"/>
          <p:nvPr/>
        </p:nvSpPr>
        <p:spPr bwMode="auto">
          <a:xfrm>
            <a:off x="1432291" y="2711110"/>
            <a:ext cx="50332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charset="0"/>
                <a:cs typeface="Arial" charset="0"/>
              </a:rPr>
              <a:t>Unzip the “whisper_workshop-main</a:t>
            </a:r>
            <a:r>
              <a:rPr lang="en-US" sz="1400" b="1" dirty="0">
                <a:latin typeface="Arial" charset="0"/>
                <a:cs typeface="Arial" charset="0"/>
              </a:rPr>
              <a:t>.zip</a:t>
            </a:r>
            <a:r>
              <a:rPr lang="en-US" sz="1400" dirty="0">
                <a:latin typeface="Arial" charset="0"/>
                <a:cs typeface="Arial" charset="0"/>
              </a:rPr>
              <a:t>” folder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E5DEF0-132B-4987-BB25-E37F5E3E35C8}"/>
              </a:ext>
            </a:extLst>
          </p:cNvPr>
          <p:cNvSpPr/>
          <p:nvPr/>
        </p:nvSpPr>
        <p:spPr>
          <a:xfrm>
            <a:off x="736375" y="3413021"/>
            <a:ext cx="6327972" cy="704006"/>
          </a:xfrm>
          <a:prstGeom prst="roundRect">
            <a:avLst/>
          </a:prstGeom>
          <a:solidFill>
            <a:srgbClr val="EFF1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8E6E0B-8DD3-4630-B056-970D334CD7B6}"/>
              </a:ext>
            </a:extLst>
          </p:cNvPr>
          <p:cNvSpPr/>
          <p:nvPr/>
        </p:nvSpPr>
        <p:spPr>
          <a:xfrm>
            <a:off x="946769" y="3575141"/>
            <a:ext cx="388418" cy="3884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EC3084-406B-4D27-BAD3-F9CE1FB0CDC0}"/>
              </a:ext>
            </a:extLst>
          </p:cNvPr>
          <p:cNvSpPr txBox="1"/>
          <p:nvPr/>
        </p:nvSpPr>
        <p:spPr bwMode="auto">
          <a:xfrm>
            <a:off x="1432291" y="3615322"/>
            <a:ext cx="55673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charset="0"/>
                <a:cs typeface="Arial" charset="0"/>
              </a:rPr>
              <a:t>Copy the “</a:t>
            </a:r>
            <a:r>
              <a:rPr lang="en-US" sz="1400" dirty="0" err="1">
                <a:latin typeface="Arial" charset="0"/>
                <a:cs typeface="Arial" charset="0"/>
              </a:rPr>
              <a:t>whisper_workshop</a:t>
            </a:r>
            <a:r>
              <a:rPr lang="en-US" sz="1400" dirty="0">
                <a:latin typeface="Arial" charset="0"/>
                <a:cs typeface="Arial" charset="0"/>
              </a:rPr>
              <a:t>-main” folder to the downloads folder</a:t>
            </a:r>
          </a:p>
        </p:txBody>
      </p:sp>
    </p:spTree>
    <p:extLst>
      <p:ext uri="{BB962C8B-B14F-4D97-AF65-F5344CB8AC3E}">
        <p14:creationId xmlns:p14="http://schemas.microsoft.com/office/powerpoint/2010/main" val="3379760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Folder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DA3CD-9531-49CE-8F22-42EA45B70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638101"/>
            <a:ext cx="9733280" cy="3860799"/>
          </a:xfrm>
        </p:spPr>
        <p:txBody>
          <a:bodyPr/>
          <a:lstStyle/>
          <a:p>
            <a:r>
              <a:rPr lang="en-US" b="1" i="1" dirty="0"/>
              <a:t>input</a:t>
            </a:r>
            <a:r>
              <a:rPr lang="en-US" dirty="0"/>
              <a:t> folder contains media flies to be transcribed</a:t>
            </a:r>
          </a:p>
          <a:p>
            <a:endParaRPr lang="en-US" dirty="0"/>
          </a:p>
          <a:p>
            <a:r>
              <a:rPr lang="en-US" dirty="0"/>
              <a:t>Whisper output will be saved in the </a:t>
            </a:r>
            <a:r>
              <a:rPr lang="en-US" b="1" i="1" dirty="0"/>
              <a:t>output</a:t>
            </a:r>
            <a:r>
              <a:rPr lang="en-US" dirty="0"/>
              <a:t> folder</a:t>
            </a:r>
          </a:p>
          <a:p>
            <a:pPr lvl="1">
              <a:spcBef>
                <a:spcPts val="600"/>
              </a:spcBef>
            </a:pPr>
            <a:r>
              <a:rPr lang="en-US" b="1" i="1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 folder: txt output files will be saved here</a:t>
            </a:r>
          </a:p>
          <a:p>
            <a:pPr lvl="1">
              <a:spcBef>
                <a:spcPts val="600"/>
              </a:spcBef>
            </a:pPr>
            <a:r>
              <a:rPr lang="en-US" b="1" i="1" dirty="0" err="1">
                <a:solidFill>
                  <a:schemeClr val="tx1"/>
                </a:solidFill>
              </a:rPr>
              <a:t>textgrid</a:t>
            </a:r>
            <a:r>
              <a:rPr lang="en-US" dirty="0">
                <a:solidFill>
                  <a:schemeClr val="tx1"/>
                </a:solidFill>
              </a:rPr>
              <a:t> folder: </a:t>
            </a:r>
            <a:r>
              <a:rPr lang="en-US" dirty="0" err="1">
                <a:solidFill>
                  <a:schemeClr val="tx1"/>
                </a:solidFill>
              </a:rPr>
              <a:t>TextGrid</a:t>
            </a:r>
            <a:r>
              <a:rPr lang="en-US" dirty="0">
                <a:solidFill>
                  <a:schemeClr val="tx1"/>
                </a:solidFill>
              </a:rPr>
              <a:t> output files will be saved here</a:t>
            </a:r>
          </a:p>
          <a:p>
            <a:endParaRPr lang="en-US" dirty="0"/>
          </a:p>
          <a:p>
            <a:r>
              <a:rPr lang="en-US" b="1" i="1" dirty="0"/>
              <a:t>scripts</a:t>
            </a:r>
            <a:r>
              <a:rPr lang="en-US" dirty="0"/>
              <a:t> folder contains python files and python notebook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4C1AA-85E5-4F71-B058-BA9F697DEC7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8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66C38C-97C9-465D-A291-33EB81B22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F478A-3073-4551-841C-CB1801EE89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3B11E-70F1-4494-B97E-E9CEF14E9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723605"/>
            <a:ext cx="9733280" cy="4301276"/>
          </a:xfrm>
        </p:spPr>
        <p:txBody>
          <a:bodyPr/>
          <a:lstStyle/>
          <a:p>
            <a:r>
              <a:rPr lang="en-US" dirty="0"/>
              <a:t>Introduction to Whisper</a:t>
            </a:r>
          </a:p>
          <a:p>
            <a:pPr lvl="1"/>
            <a:r>
              <a:rPr lang="en-US" dirty="0"/>
              <a:t>What is Whisper?</a:t>
            </a:r>
          </a:p>
          <a:p>
            <a:pPr lvl="1"/>
            <a:r>
              <a:rPr lang="en-US" dirty="0"/>
              <a:t>What is it useful for?</a:t>
            </a:r>
          </a:p>
          <a:p>
            <a:pPr lvl="1"/>
            <a:r>
              <a:rPr lang="en-US" dirty="0"/>
              <a:t>Limitations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WhisperX</a:t>
            </a:r>
            <a:endParaRPr lang="en-US" dirty="0"/>
          </a:p>
          <a:p>
            <a:pPr lvl="1"/>
            <a:r>
              <a:rPr lang="en-US" dirty="0"/>
              <a:t>How long does it take to run Whisper?</a:t>
            </a:r>
          </a:p>
          <a:p>
            <a:endParaRPr lang="en-US" dirty="0"/>
          </a:p>
          <a:p>
            <a:r>
              <a:rPr lang="en-US" dirty="0"/>
              <a:t>Overview of the pipeline</a:t>
            </a:r>
          </a:p>
          <a:p>
            <a:endParaRPr lang="en-US" dirty="0"/>
          </a:p>
          <a:p>
            <a:r>
              <a:rPr lang="en-US" dirty="0"/>
              <a:t>Hands-on session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E78D3-DDA7-46DE-8691-01F893A9D0DE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07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9D5FA-4B3C-412B-AE8F-D6095013B5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7840" y="698326"/>
            <a:ext cx="9733280" cy="661136"/>
          </a:xfrm>
        </p:spPr>
        <p:txBody>
          <a:bodyPr>
            <a:normAutofit/>
          </a:bodyPr>
          <a:lstStyle/>
          <a:p>
            <a:r>
              <a:rPr lang="en-US" sz="2400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727DE-D9B0-41B1-B38A-49BD70D579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706EF-7F4E-4364-B0E8-8018D2270F4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97840" y="1359461"/>
            <a:ext cx="9733280" cy="468573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1400" dirty="0"/>
              <a:t>Bain, M., Huh, J., Han, T., &amp; Zisserman, A. (2023). </a:t>
            </a:r>
            <a:r>
              <a:rPr lang="en-GB" sz="1400" dirty="0" err="1"/>
              <a:t>WhisperX</a:t>
            </a:r>
            <a:r>
              <a:rPr lang="en-GB" sz="1400" dirty="0"/>
              <a:t>: Time-Accurate Speech Transcription of Long-Form Audio. </a:t>
            </a:r>
            <a:r>
              <a:rPr lang="en-GB" sz="1400" i="1" dirty="0"/>
              <a:t>INTERSPEECH 2023</a:t>
            </a:r>
            <a:r>
              <a:rPr lang="en-GB" sz="1400" dirty="0"/>
              <a:t>, 4489–4493. </a:t>
            </a:r>
            <a:r>
              <a:rPr lang="en-GB" sz="1400" dirty="0">
                <a:hlinkClick r:id="rId2"/>
              </a:rPr>
              <a:t>https://doi.org/10.21437/Interspeech.2023-78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en-US" sz="1400" dirty="0" err="1"/>
              <a:t>Liesenfeld</a:t>
            </a:r>
            <a:r>
              <a:rPr lang="en-US" sz="1400" dirty="0"/>
              <a:t>, A., Lopez, A., &amp; </a:t>
            </a:r>
            <a:r>
              <a:rPr lang="en-US" sz="1400" dirty="0" err="1"/>
              <a:t>Dingemanse</a:t>
            </a:r>
            <a:r>
              <a:rPr lang="en-US" sz="1400" dirty="0"/>
              <a:t>, M. (2023). The timing bottleneck: Why timing and overlap are mission-critical for conversational user interfaces, speech recognition and dialogue systems. In S. </a:t>
            </a:r>
            <a:r>
              <a:rPr lang="en-US" sz="1400" dirty="0" err="1"/>
              <a:t>Stoyanchev</a:t>
            </a:r>
            <a:r>
              <a:rPr lang="en-US" sz="1400" dirty="0"/>
              <a:t>, S. </a:t>
            </a:r>
            <a:r>
              <a:rPr lang="en-US" sz="1400" dirty="0" err="1"/>
              <a:t>Joty</a:t>
            </a:r>
            <a:r>
              <a:rPr lang="en-US" sz="1400" dirty="0"/>
              <a:t>, D. </a:t>
            </a:r>
            <a:r>
              <a:rPr lang="en-US" sz="1400" dirty="0" err="1"/>
              <a:t>Schlangen</a:t>
            </a:r>
            <a:r>
              <a:rPr lang="en-US" sz="1400" dirty="0"/>
              <a:t>, O. </a:t>
            </a:r>
            <a:r>
              <a:rPr lang="en-US" sz="1400" dirty="0" err="1"/>
              <a:t>Dusek</a:t>
            </a:r>
            <a:r>
              <a:rPr lang="en-US" sz="1400" dirty="0"/>
              <a:t>, C. </a:t>
            </a:r>
            <a:r>
              <a:rPr lang="en-US" sz="1400" dirty="0" err="1"/>
              <a:t>Kennington</a:t>
            </a:r>
            <a:r>
              <a:rPr lang="en-US" sz="1400" dirty="0"/>
              <a:t>, &amp; M. </a:t>
            </a:r>
            <a:r>
              <a:rPr lang="en-US" sz="1400" dirty="0" err="1"/>
              <a:t>Alikhani</a:t>
            </a:r>
            <a:r>
              <a:rPr lang="en-US" sz="1400" dirty="0"/>
              <a:t> (Eds.), </a:t>
            </a:r>
            <a:r>
              <a:rPr lang="en-US" sz="1400" i="1" dirty="0"/>
              <a:t>Proceedings of the 24th Annual Meeting of the Special Interest Group on Discourse and Dialogue</a:t>
            </a:r>
            <a:r>
              <a:rPr lang="en-US" sz="1400" dirty="0"/>
              <a:t> (pp. 482–495). Association for Computational Linguistics. </a:t>
            </a:r>
            <a:r>
              <a:rPr lang="en-US" sz="1400" dirty="0">
                <a:hlinkClick r:id="rId3"/>
              </a:rPr>
              <a:t>https://doi.org/10.18653/v1/2023.sigdial-1.45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en-GB" sz="1400" dirty="0"/>
              <a:t>Lopez, A., </a:t>
            </a:r>
            <a:r>
              <a:rPr lang="en-GB" sz="1400" dirty="0" err="1"/>
              <a:t>Liesenfeld</a:t>
            </a:r>
            <a:r>
              <a:rPr lang="en-GB" sz="1400" dirty="0"/>
              <a:t>, A., &amp; </a:t>
            </a:r>
            <a:r>
              <a:rPr lang="en-GB" sz="1400" dirty="0" err="1"/>
              <a:t>Dingemanse</a:t>
            </a:r>
            <a:r>
              <a:rPr lang="en-GB" sz="1400" dirty="0"/>
              <a:t>, M. (2022). Evaluation of Automatic Speech Recognition for Conversational Speech in Dutch, English and German: What Goes Missing? </a:t>
            </a:r>
            <a:r>
              <a:rPr lang="en-GB" sz="1400" i="1" dirty="0"/>
              <a:t>Proceedings of the 18th Conference on Natural Language Processing (KONVENS 2022)</a:t>
            </a:r>
            <a:r>
              <a:rPr lang="en-GB" sz="1400" dirty="0"/>
              <a:t>, 135–143. </a:t>
            </a:r>
            <a:r>
              <a:rPr lang="en-GB" sz="1400" dirty="0">
                <a:hlinkClick r:id="rId4"/>
              </a:rPr>
              <a:t>https://aclanthology.org/2022.konvens-1.16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en-US" sz="1400" dirty="0"/>
              <a:t>Radford, A., Kim, J. W., Xu, T., Brockman, G., </a:t>
            </a:r>
            <a:r>
              <a:rPr lang="en-US" sz="1400" dirty="0" err="1"/>
              <a:t>McLeavey</a:t>
            </a:r>
            <a:r>
              <a:rPr lang="en-US" sz="1400" dirty="0"/>
              <a:t>, C., &amp; </a:t>
            </a:r>
            <a:r>
              <a:rPr lang="en-US" sz="1400" dirty="0" err="1"/>
              <a:t>Sutskever</a:t>
            </a:r>
            <a:r>
              <a:rPr lang="en-US" sz="1400" dirty="0"/>
              <a:t>, I. (2022). </a:t>
            </a:r>
            <a:r>
              <a:rPr lang="en-US" sz="1400" i="1" dirty="0"/>
              <a:t>Robust Speech Recognition via Large-Scale Weak Supervision</a:t>
            </a:r>
            <a:r>
              <a:rPr lang="en-US" sz="1400" dirty="0"/>
              <a:t> (arXiv:2212.04356). </a:t>
            </a:r>
            <a:r>
              <a:rPr lang="en-US" sz="1400" dirty="0" err="1"/>
              <a:t>arXiv</a:t>
            </a:r>
            <a:r>
              <a:rPr lang="en-US" sz="1400" dirty="0"/>
              <a:t>. </a:t>
            </a:r>
            <a:r>
              <a:rPr lang="en-US" sz="1400" dirty="0">
                <a:hlinkClick r:id="rId5"/>
              </a:rPr>
              <a:t>https://doi.org/10.48550/arXiv.2212.04356</a:t>
            </a:r>
            <a:endParaRPr lang="en-US" sz="1400" dirty="0"/>
          </a:p>
          <a:p>
            <a:pPr>
              <a:spcBef>
                <a:spcPts val="1200"/>
              </a:spcBef>
            </a:pPr>
            <a:endParaRPr lang="en-US" sz="1400" dirty="0"/>
          </a:p>
          <a:p>
            <a:pPr>
              <a:spcBef>
                <a:spcPts val="1200"/>
              </a:spcBef>
            </a:pPr>
            <a:endParaRPr lang="en-US" sz="1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6873F-192F-4264-A3E2-20711DA2FFDE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6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DDF1EE-0A4F-40D8-C4C8-8BD392F420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Introduction to Whisper</a:t>
            </a:r>
          </a:p>
        </p:txBody>
      </p:sp>
    </p:spTree>
    <p:extLst>
      <p:ext uri="{BB962C8B-B14F-4D97-AF65-F5344CB8AC3E}">
        <p14:creationId xmlns:p14="http://schemas.microsoft.com/office/powerpoint/2010/main" val="75128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Whisper?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DA3CD-9531-49CE-8F22-42EA45B70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Whisper can transcribe 100 different languages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Tends to be more accurate than other ASR models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Comes with 5 different model sizes</a:t>
            </a:r>
            <a:r>
              <a:rPr lang="en-US" baseline="30000" dirty="0"/>
              <a:t>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4C1AA-85E5-4F71-B058-BA9F697DEC7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97840" y="6237951"/>
            <a:ext cx="10121582" cy="315249"/>
          </a:xfrm>
        </p:spPr>
        <p:txBody>
          <a:bodyPr>
            <a:normAutofit/>
          </a:bodyPr>
          <a:lstStyle/>
          <a:p>
            <a:r>
              <a:rPr lang="en-US" sz="1200" dirty="0"/>
              <a:t>1. Radford et al. (2022); 2. https://github.com/openai/whisper/tree/main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E75A1B-58F2-49FC-8CEE-9037C50463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8476" y="1203325"/>
            <a:ext cx="10120946" cy="819150"/>
          </a:xfrm>
        </p:spPr>
        <p:txBody>
          <a:bodyPr>
            <a:normAutofit/>
          </a:bodyPr>
          <a:lstStyle/>
          <a:p>
            <a:r>
              <a:rPr lang="en-GB" dirty="0"/>
              <a:t>A general-purpose speech recognition model from </a:t>
            </a:r>
            <a:r>
              <a:rPr lang="en-GB" dirty="0" err="1"/>
              <a:t>OpenAI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1003C-350E-49DF-A1DC-E532A72F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34" y="4056600"/>
            <a:ext cx="6705114" cy="1887034"/>
          </a:xfrm>
          <a:prstGeom prst="rect">
            <a:avLst/>
          </a:prstGeom>
        </p:spPr>
      </p:pic>
      <p:pic>
        <p:nvPicPr>
          <p:cNvPr id="10" name="Graphic 9" descr="Arrow Straight">
            <a:extLst>
              <a:ext uri="{FF2B5EF4-FFF2-40B4-BE49-F238E27FC236}">
                <a16:creationId xmlns:a16="http://schemas.microsoft.com/office/drawing/2014/main" id="{1D1C2065-DA4F-437E-8E6E-22A63E545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678667" y="4854547"/>
            <a:ext cx="1011507" cy="6082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C99E9B-D000-429D-9E5B-077FB866CFE0}"/>
              </a:ext>
            </a:extLst>
          </p:cNvPr>
          <p:cNvSpPr txBox="1"/>
          <p:nvPr/>
        </p:nvSpPr>
        <p:spPr bwMode="auto">
          <a:xfrm>
            <a:off x="7783864" y="4345144"/>
            <a:ext cx="8011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accent1"/>
                </a:solidFill>
                <a:latin typeface="Arial" charset="0"/>
                <a:cs typeface="Arial" charset="0"/>
              </a:rPr>
              <a:t>Fast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E4AA9-C7DB-47B0-888D-56406CCE547A}"/>
              </a:ext>
            </a:extLst>
          </p:cNvPr>
          <p:cNvSpPr txBox="1"/>
          <p:nvPr/>
        </p:nvSpPr>
        <p:spPr bwMode="auto">
          <a:xfrm>
            <a:off x="7806212" y="5650309"/>
            <a:ext cx="8011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Slow</a:t>
            </a:r>
          </a:p>
        </p:txBody>
      </p:sp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87E50369-12FB-4943-8B05-701B91B1D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650117" y="4846523"/>
            <a:ext cx="1011507" cy="6082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9CD895-62BC-4B41-B7E4-42A84A5F44C1}"/>
              </a:ext>
            </a:extLst>
          </p:cNvPr>
          <p:cNvSpPr txBox="1"/>
          <p:nvPr/>
        </p:nvSpPr>
        <p:spPr bwMode="auto">
          <a:xfrm>
            <a:off x="8472792" y="4350580"/>
            <a:ext cx="13661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Low 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C8A212-BEDA-4264-A99E-056548CB24AA}"/>
              </a:ext>
            </a:extLst>
          </p:cNvPr>
          <p:cNvSpPr txBox="1"/>
          <p:nvPr/>
        </p:nvSpPr>
        <p:spPr bwMode="auto">
          <a:xfrm>
            <a:off x="8512824" y="5659127"/>
            <a:ext cx="14403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dirty="0">
                <a:solidFill>
                  <a:schemeClr val="accent2"/>
                </a:solidFill>
                <a:latin typeface="Arial" charset="0"/>
                <a:cs typeface="Arial" charset="0"/>
              </a:rPr>
              <a:t>High accuracy</a:t>
            </a:r>
          </a:p>
        </p:txBody>
      </p:sp>
    </p:spTree>
    <p:extLst>
      <p:ext uri="{BB962C8B-B14F-4D97-AF65-F5344CB8AC3E}">
        <p14:creationId xmlns:p14="http://schemas.microsoft.com/office/powerpoint/2010/main" val="115921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can we use Whisper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DA3CD-9531-49CE-8F22-42EA45B70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hours on speech transcription!!</a:t>
            </a:r>
          </a:p>
          <a:p>
            <a:endParaRPr lang="en-US" dirty="0"/>
          </a:p>
          <a:p>
            <a:r>
              <a:rPr lang="en-US" dirty="0"/>
              <a:t>Get annotation for sentence, word, and character levels (with </a:t>
            </a:r>
            <a:r>
              <a:rPr lang="en-US" dirty="0" err="1"/>
              <a:t>WhisperX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Transcribe languages you don’t speak (always have L1 speakers check)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4C1AA-85E5-4F71-B058-BA9F697DEC7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E75A1B-58F2-49FC-8CEE-9037C50463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GB" dirty="0"/>
              <a:t>We can use Whisper to transcribe speech automatically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are the limitations?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DA3CD-9531-49CE-8F22-42EA45B70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Although transcription accuracy is high, it’s not perfect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 </a:t>
            </a:r>
            <a:r>
              <a:rPr lang="ja-JP" alt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→ </a:t>
            </a:r>
            <a:r>
              <a:rPr lang="en-US" sz="2000" dirty="0">
                <a:solidFill>
                  <a:schemeClr val="accent2"/>
                </a:solidFill>
              </a:rPr>
              <a:t>Always check and revise the transcript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r>
              <a:rPr lang="en-US" dirty="0"/>
              <a:t>Whisper (or any ASR models) can’t handle speech overlaps well</a:t>
            </a:r>
            <a:r>
              <a:rPr lang="en-US" baseline="30000" dirty="0"/>
              <a:t>1</a:t>
            </a:r>
          </a:p>
          <a:p>
            <a:pPr marL="457200" lvl="1" indent="0">
              <a:buNone/>
            </a:pPr>
            <a:r>
              <a:rPr lang="ja-JP" alt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 → </a:t>
            </a:r>
            <a:r>
              <a:rPr lang="en-US" sz="2000" dirty="0">
                <a:solidFill>
                  <a:schemeClr val="accent2"/>
                </a:solidFill>
              </a:rPr>
              <a:t>Record each speaker separately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/>
          </a:p>
          <a:p>
            <a:r>
              <a:rPr lang="en-US" dirty="0"/>
              <a:t>Whisper (or any ASR models) don’t transcribe conversational words (e.g., backchannels, fillers)</a:t>
            </a:r>
            <a:r>
              <a:rPr lang="en-US" baseline="30000" dirty="0"/>
              <a:t>1,2</a:t>
            </a:r>
          </a:p>
          <a:p>
            <a:endParaRPr lang="en-US" dirty="0"/>
          </a:p>
          <a:p>
            <a:r>
              <a:rPr lang="en-US" dirty="0"/>
              <a:t>Timestamps aren’t very accurate</a:t>
            </a:r>
          </a:p>
          <a:p>
            <a:pPr marL="457200" lvl="1" indent="0">
              <a:buNone/>
            </a:pPr>
            <a:r>
              <a:rPr lang="ja-JP" altLang="en-US" sz="2000" dirty="0">
                <a:solidFill>
                  <a:schemeClr val="accent2"/>
                </a:solidFill>
                <a:latin typeface="Avenir Next LT Pro" panose="020B0604020202020204" pitchFamily="34" charset="0"/>
              </a:rPr>
              <a:t> </a:t>
            </a:r>
            <a:r>
              <a:rPr lang="ja-JP" altLang="en-US" sz="2000" dirty="0">
                <a:solidFill>
                  <a:schemeClr val="accent2"/>
                </a:solidFill>
              </a:rPr>
              <a:t>→ </a:t>
            </a:r>
            <a:r>
              <a:rPr lang="en-US" altLang="ja-JP" sz="2000" dirty="0">
                <a:solidFill>
                  <a:schemeClr val="accent2"/>
                </a:solidFill>
              </a:rPr>
              <a:t>Use </a:t>
            </a:r>
            <a:r>
              <a:rPr lang="en-US" altLang="ja-JP" sz="2000" dirty="0" err="1">
                <a:solidFill>
                  <a:schemeClr val="accent2"/>
                </a:solidFill>
              </a:rPr>
              <a:t>WhisperX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E75A1B-58F2-49FC-8CEE-9037C50463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Whisper isn’t perfect, and timestamps aren’t very accurate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8699056-A60C-4C5D-9A61-0685113F277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97840" y="6237951"/>
            <a:ext cx="10121582" cy="315249"/>
          </a:xfrm>
        </p:spPr>
        <p:txBody>
          <a:bodyPr>
            <a:normAutofit/>
          </a:bodyPr>
          <a:lstStyle/>
          <a:p>
            <a:r>
              <a:rPr lang="en-US" sz="1200" dirty="0"/>
              <a:t>1. </a:t>
            </a:r>
            <a:r>
              <a:rPr lang="en-US" sz="1200" dirty="0" err="1"/>
              <a:t>Liesenfeld</a:t>
            </a:r>
            <a:r>
              <a:rPr lang="en-US" sz="1200" dirty="0"/>
              <a:t>, Lopez, &amp; </a:t>
            </a:r>
            <a:r>
              <a:rPr lang="en-US" sz="1200" dirty="0" err="1"/>
              <a:t>Dingemanse</a:t>
            </a:r>
            <a:r>
              <a:rPr lang="en-US" sz="1200" dirty="0"/>
              <a:t> (2023); 2. Lopez, </a:t>
            </a:r>
            <a:r>
              <a:rPr lang="en-US" sz="1200" dirty="0" err="1"/>
              <a:t>Liesenfeld</a:t>
            </a:r>
            <a:r>
              <a:rPr lang="en-US" sz="1200" dirty="0"/>
              <a:t>, &amp; </a:t>
            </a:r>
            <a:r>
              <a:rPr lang="en-US" sz="1200" dirty="0" err="1"/>
              <a:t>Dingemanse</a:t>
            </a:r>
            <a:r>
              <a:rPr lang="en-US" sz="1200" dirty="0"/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19631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solve issues on inaccurate timestamps?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DA3CD-9531-49CE-8F22-42EA45B70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4135029"/>
            <a:ext cx="9733280" cy="2043599"/>
          </a:xfrm>
        </p:spPr>
        <p:txBody>
          <a:bodyPr>
            <a:normAutofit/>
          </a:bodyPr>
          <a:lstStyle/>
          <a:p>
            <a:r>
              <a:rPr lang="en-US" dirty="0"/>
              <a:t>4-5 times faster than original Whisper</a:t>
            </a:r>
          </a:p>
          <a:p>
            <a:endParaRPr lang="en-US" dirty="0"/>
          </a:p>
          <a:p>
            <a:r>
              <a:rPr lang="en-US" dirty="0"/>
              <a:t>Provide accurate timestamps using wav2vec2 forced alignment</a:t>
            </a:r>
          </a:p>
          <a:p>
            <a:endParaRPr lang="en-US" dirty="0"/>
          </a:p>
          <a:p>
            <a:r>
              <a:rPr lang="en-US" dirty="0"/>
              <a:t>Provide annotation for sentence, word, and character levels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E75A1B-58F2-49FC-8CEE-9037C50463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 err="1"/>
              <a:t>WhisperX</a:t>
            </a:r>
            <a:r>
              <a:rPr lang="en-GB" dirty="0"/>
              <a:t> offers more accurate timestamps and is faster!!</a:t>
            </a:r>
            <a:endParaRPr lang="en-US" dirty="0"/>
          </a:p>
        </p:txBody>
      </p:sp>
      <p:pic>
        <p:nvPicPr>
          <p:cNvPr id="3074" name="Picture 2" descr="whisperx-arch">
            <a:extLst>
              <a:ext uri="{FF2B5EF4-FFF2-40B4-BE49-F238E27FC236}">
                <a16:creationId xmlns:a16="http://schemas.microsoft.com/office/drawing/2014/main" id="{6526EFF5-800D-4F1D-AB10-2F236F59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38" y="2199640"/>
            <a:ext cx="8148680" cy="167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F7FAFC4-FEDE-446F-9584-0DF6C7B9D586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97840" y="6237951"/>
            <a:ext cx="10121582" cy="315249"/>
          </a:xfrm>
        </p:spPr>
        <p:txBody>
          <a:bodyPr>
            <a:normAutofit/>
          </a:bodyPr>
          <a:lstStyle/>
          <a:p>
            <a:r>
              <a:rPr lang="en-US" sz="1200" dirty="0"/>
              <a:t>Bain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01410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long does it take for Whisper to transcribe speech?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9B699-187C-4864-9AB7-FFA232EE313D}"/>
              </a:ext>
            </a:extLst>
          </p:cNvPr>
          <p:cNvSpPr txBox="1"/>
          <p:nvPr/>
        </p:nvSpPr>
        <p:spPr>
          <a:xfrm>
            <a:off x="395987" y="1627414"/>
            <a:ext cx="624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Audio duration: </a:t>
            </a:r>
            <a:r>
              <a:rPr lang="en-US" sz="2000" b="1" dirty="0"/>
              <a:t>21m 38s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59482-36D9-41E2-90AF-766A0B717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3"/>
          <a:stretch/>
        </p:blipFill>
        <p:spPr>
          <a:xfrm>
            <a:off x="5526858" y="2793711"/>
            <a:ext cx="3515646" cy="1915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247B-6A1C-4118-89A3-95F68964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07" y="2793712"/>
            <a:ext cx="3331167" cy="1915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ADF688-4344-4963-A403-0DEDEBD7213E}"/>
              </a:ext>
            </a:extLst>
          </p:cNvPr>
          <p:cNvSpPr txBox="1"/>
          <p:nvPr/>
        </p:nvSpPr>
        <p:spPr bwMode="auto">
          <a:xfrm>
            <a:off x="2231446" y="2374949"/>
            <a:ext cx="19420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b="1" dirty="0">
                <a:latin typeface="Arial" charset="0"/>
                <a:cs typeface="Arial" charset="0"/>
              </a:rPr>
              <a:t>CPU 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B53E7-DB2C-4111-A99D-986FC867F49E}"/>
              </a:ext>
            </a:extLst>
          </p:cNvPr>
          <p:cNvSpPr txBox="1"/>
          <p:nvPr/>
        </p:nvSpPr>
        <p:spPr bwMode="auto">
          <a:xfrm>
            <a:off x="6271751" y="2374949"/>
            <a:ext cx="19420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b="1" dirty="0">
                <a:latin typeface="Arial" charset="0"/>
                <a:cs typeface="Arial" charset="0"/>
              </a:rPr>
              <a:t>CPU + GPU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0F8C54B-C6D7-415C-919A-583B14D92C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0828" y="5230586"/>
            <a:ext cx="9732060" cy="819150"/>
          </a:xfrm>
        </p:spPr>
        <p:txBody>
          <a:bodyPr/>
          <a:lstStyle/>
          <a:p>
            <a:pPr algn="ctr"/>
            <a:r>
              <a:rPr lang="en-US" dirty="0"/>
              <a:t>CPU + GPU is more than 10x faster than CPU only!!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7AA12C-D0F7-4D2C-A3A0-0ECD7E3A5C53}"/>
              </a:ext>
            </a:extLst>
          </p:cNvPr>
          <p:cNvSpPr/>
          <p:nvPr/>
        </p:nvSpPr>
        <p:spPr>
          <a:xfrm>
            <a:off x="2014917" y="2793711"/>
            <a:ext cx="1205713" cy="402643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B4F295-055A-4205-8E75-4A8785717665}"/>
              </a:ext>
            </a:extLst>
          </p:cNvPr>
          <p:cNvCxnSpPr>
            <a:cxnSpLocks/>
          </p:cNvCxnSpPr>
          <p:nvPr/>
        </p:nvCxnSpPr>
        <p:spPr>
          <a:xfrm>
            <a:off x="3754705" y="3673784"/>
            <a:ext cx="38646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4C7A1A-D85A-497D-9E4C-5CE0F78EAE53}"/>
              </a:ext>
            </a:extLst>
          </p:cNvPr>
          <p:cNvCxnSpPr>
            <a:cxnSpLocks/>
          </p:cNvCxnSpPr>
          <p:nvPr/>
        </p:nvCxnSpPr>
        <p:spPr>
          <a:xfrm>
            <a:off x="7807466" y="3706152"/>
            <a:ext cx="53542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AD022-96AE-4A47-B8AE-FD847490450B}"/>
              </a:ext>
            </a:extLst>
          </p:cNvPr>
          <p:cNvSpPr/>
          <p:nvPr/>
        </p:nvSpPr>
        <p:spPr>
          <a:xfrm>
            <a:off x="6136461" y="2806994"/>
            <a:ext cx="685126" cy="402643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1CCDB5-A663-4B58-914C-BD3DFAA7919A}"/>
              </a:ext>
            </a:extLst>
          </p:cNvPr>
          <p:cNvSpPr/>
          <p:nvPr/>
        </p:nvSpPr>
        <p:spPr>
          <a:xfrm>
            <a:off x="6136461" y="2820277"/>
            <a:ext cx="685126" cy="40264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08AD6-0B60-4461-AF23-862C582B6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Is it safe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C41ED-1CFA-46C8-8FA4-7587F325F2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DA3CD-9531-49CE-8F22-42EA45B70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locally (no need to upload video/audio files)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Other similar web-based platforms (e.g., </a:t>
            </a:r>
            <a:r>
              <a:rPr lang="en-US" dirty="0" err="1">
                <a:solidFill>
                  <a:schemeClr val="tx1"/>
                </a:solidFill>
              </a:rPr>
              <a:t>WebMOUS</a:t>
            </a:r>
            <a:r>
              <a:rPr lang="en-US" dirty="0">
                <a:solidFill>
                  <a:schemeClr val="tx1"/>
                </a:solidFill>
              </a:rPr>
              <a:t>) require you to upload media files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Approved by MPI</a:t>
            </a:r>
          </a:p>
          <a:p>
            <a:endParaRPr lang="en-US" dirty="0"/>
          </a:p>
          <a:p>
            <a:r>
              <a:rPr lang="en-US" dirty="0"/>
              <a:t>When in doubt, ask the data protection officer at your institute!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4C1AA-85E5-4F71-B058-BA9F697DEC7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E75A1B-58F2-49FC-8CEE-9037C50463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Yes! (at least safer than other web-based platforms)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MPIfPL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86A"/>
      </a:accent1>
      <a:accent2>
        <a:srgbClr val="ED6B06"/>
      </a:accent2>
      <a:accent3>
        <a:srgbClr val="7F206E"/>
      </a:accent3>
      <a:accent4>
        <a:srgbClr val="AA1926"/>
      </a:accent4>
      <a:accent5>
        <a:srgbClr val="214D9D"/>
      </a:accent5>
      <a:accent6>
        <a:srgbClr val="5FA131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anchor="ctr"/>
      <a:lstStyle>
        <a:defPPr algn="ctr" fontAlgn="auto">
          <a:spcBef>
            <a:spcPts val="0"/>
          </a:spcBef>
          <a:spcAft>
            <a:spcPts val="0"/>
          </a:spcAft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:p="http://schemas.openxmlformats.org/presentationml/2006/main" xmlns:r="http://schemas.openxmlformats.org/officeDocument/2006/relationships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:p="http://schemas.openxmlformats.org/presentationml/2006/main" xmlns:r="http://schemas.openxmlformats.org/officeDocument/2006/relationships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eaLnBrk="1" hangingPunct="1">
          <a:defRPr sz="1400" smtClean="0">
            <a:latin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C04346F-AA72-414D-A911-4034E66D648D}" vid="{6AA06D69-EA01-9F49-BE77-03896AC2F56E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MPIfPL_PowerPoint_template_revised</Template>
  <TotalTime>403</TotalTime>
  <Words>846</Words>
  <Application>Microsoft Office PowerPoint</Application>
  <PresentationFormat>Widescreen</PresentationFormat>
  <Paragraphs>104</Paragraphs>
  <Slides>20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System Font Regular</vt:lpstr>
      <vt:lpstr>Arial</vt:lpstr>
      <vt:lpstr>Avenir Next LT Pro</vt:lpstr>
      <vt:lpstr>Calibri</vt:lpstr>
      <vt:lpstr>MPIfPL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 Akamine</dc:creator>
  <cp:lastModifiedBy>Sho Akamine</cp:lastModifiedBy>
  <cp:revision>34</cp:revision>
  <dcterms:created xsi:type="dcterms:W3CDTF">2024-05-06T11:27:36Z</dcterms:created>
  <dcterms:modified xsi:type="dcterms:W3CDTF">2024-05-07T09:28:23Z</dcterms:modified>
</cp:coreProperties>
</file>